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79" r:id="rId6"/>
    <p:sldId id="270" r:id="rId7"/>
    <p:sldId id="284" r:id="rId8"/>
    <p:sldId id="288" r:id="rId9"/>
    <p:sldId id="320" r:id="rId10"/>
    <p:sldId id="324" r:id="rId11"/>
    <p:sldId id="323" r:id="rId12"/>
    <p:sldId id="287" r:id="rId13"/>
    <p:sldId id="286" r:id="rId14"/>
    <p:sldId id="321" r:id="rId15"/>
    <p:sldId id="322" r:id="rId16"/>
    <p:sldId id="294" r:id="rId17"/>
    <p:sldId id="295" r:id="rId18"/>
    <p:sldId id="292" r:id="rId19"/>
    <p:sldId id="291" r:id="rId20"/>
    <p:sldId id="290" r:id="rId21"/>
    <p:sldId id="289" r:id="rId22"/>
    <p:sldId id="325" r:id="rId23"/>
    <p:sldId id="302" r:id="rId24"/>
    <p:sldId id="303" r:id="rId25"/>
    <p:sldId id="304" r:id="rId26"/>
    <p:sldId id="311" r:id="rId27"/>
    <p:sldId id="312" r:id="rId28"/>
    <p:sldId id="313" r:id="rId29"/>
    <p:sldId id="315" r:id="rId30"/>
    <p:sldId id="316" r:id="rId31"/>
    <p:sldId id="319" r:id="rId32"/>
    <p:sldId id="299" r:id="rId33"/>
    <p:sldId id="300" r:id="rId34"/>
    <p:sldId id="308" r:id="rId35"/>
    <p:sldId id="276" r:id="rId36"/>
    <p:sldId id="277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1395" autoAdjust="0"/>
  </p:normalViewPr>
  <p:slideViewPr>
    <p:cSldViewPr snapToGrid="0" snapToObjects="1">
      <p:cViewPr varScale="1">
        <p:scale>
          <a:sx n="105" d="100"/>
          <a:sy n="105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Munka1!$B$2:$B$5</c:f>
              <c:numCache>
                <c:formatCode>General</c:formatCode>
                <c:ptCount val="4"/>
                <c:pt idx="0">
                  <c:v>2.6</c:v>
                </c:pt>
                <c:pt idx="1">
                  <c:v>3.2</c:v>
                </c:pt>
                <c:pt idx="2">
                  <c:v>3.3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D-4130-8294-06D0C1892F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6800280"/>
        <c:axId val="596803888"/>
      </c:barChart>
      <c:catAx>
        <c:axId val="59680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6803888"/>
        <c:crosses val="autoZero"/>
        <c:auto val="1"/>
        <c:lblAlgn val="ctr"/>
        <c:lblOffset val="100"/>
        <c:noMultiLvlLbl val="0"/>
      </c:catAx>
      <c:valAx>
        <c:axId val="59680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680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Munka1!$B$2:$B$5</c:f>
              <c:numCache>
                <c:formatCode>General</c:formatCode>
                <c:ptCount val="4"/>
                <c:pt idx="0">
                  <c:v>0.1</c:v>
                </c:pt>
                <c:pt idx="1">
                  <c:v>3.7</c:v>
                </c:pt>
                <c:pt idx="2">
                  <c:v>2.2999999999999998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1-462E-AABD-DB68EC7570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1477440"/>
        <c:axId val="451482688"/>
      </c:barChart>
      <c:catAx>
        <c:axId val="4514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1482688"/>
        <c:crosses val="autoZero"/>
        <c:auto val="1"/>
        <c:lblAlgn val="ctr"/>
        <c:lblOffset val="100"/>
        <c:noMultiLvlLbl val="0"/>
      </c:catAx>
      <c:valAx>
        <c:axId val="4514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147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Összesítő!$E$245</c:f>
              <c:strCache>
                <c:ptCount val="1"/>
                <c:pt idx="0">
                  <c:v>Export</c:v>
                </c:pt>
              </c:strCache>
            </c:strRef>
          </c:tx>
          <c:cat>
            <c:numRef>
              <c:f>Összesítő!$D$246:$D$262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Összesítő!$E$246:$E$262</c:f>
              <c:numCache>
                <c:formatCode>0.00</c:formatCode>
                <c:ptCount val="17"/>
                <c:pt idx="0">
                  <c:v>630.48760700000003</c:v>
                </c:pt>
                <c:pt idx="1">
                  <c:v>1832.5786089999999</c:v>
                </c:pt>
                <c:pt idx="2">
                  <c:v>2861.5184810000001</c:v>
                </c:pt>
                <c:pt idx="3">
                  <c:v>3352.5347919999999</c:v>
                </c:pt>
                <c:pt idx="4">
                  <c:v>5923.1856989999997</c:v>
                </c:pt>
                <c:pt idx="5">
                  <c:v>6894.982164</c:v>
                </c:pt>
                <c:pt idx="6">
                  <c:v>6220.8470029999999</c:v>
                </c:pt>
                <c:pt idx="7">
                  <c:v>5314.8115619999999</c:v>
                </c:pt>
                <c:pt idx="8">
                  <c:v>7200.6935540000004</c:v>
                </c:pt>
                <c:pt idx="9">
                  <c:v>11177.131589000001</c:v>
                </c:pt>
                <c:pt idx="10">
                  <c:v>5514.8212510000003</c:v>
                </c:pt>
                <c:pt idx="11">
                  <c:v>8197.1292090000006</c:v>
                </c:pt>
                <c:pt idx="12">
                  <c:v>9114.629567</c:v>
                </c:pt>
                <c:pt idx="13">
                  <c:v>6754.9734570000001</c:v>
                </c:pt>
                <c:pt idx="14">
                  <c:v>7999.5341539999999</c:v>
                </c:pt>
                <c:pt idx="15">
                  <c:v>8352.8801910000002</c:v>
                </c:pt>
                <c:pt idx="16">
                  <c:v>13500.997036999999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72-4DD1-BF23-80F0E7F88E47}"/>
            </c:ext>
          </c:extLst>
        </c:ser>
        <c:ser>
          <c:idx val="1"/>
          <c:order val="1"/>
          <c:tx>
            <c:strRef>
              <c:f>Összesítő!$F$245</c:f>
              <c:strCache>
                <c:ptCount val="1"/>
                <c:pt idx="0">
                  <c:v>Import</c:v>
                </c:pt>
              </c:strCache>
            </c:strRef>
          </c:tx>
          <c:cat>
            <c:numRef>
              <c:f>Összesítő!$D$246:$D$262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Összesítő!$F$246:$F$262</c:f>
              <c:numCache>
                <c:formatCode>0.00</c:formatCode>
                <c:ptCount val="17"/>
                <c:pt idx="0">
                  <c:v>57.750518999999997</c:v>
                </c:pt>
                <c:pt idx="1">
                  <c:v>10.922843</c:v>
                </c:pt>
                <c:pt idx="2">
                  <c:v>10.8406</c:v>
                </c:pt>
                <c:pt idx="3">
                  <c:v>89.644885000000002</c:v>
                </c:pt>
                <c:pt idx="4">
                  <c:v>73.770388999999994</c:v>
                </c:pt>
                <c:pt idx="5">
                  <c:v>201.33233799999999</c:v>
                </c:pt>
                <c:pt idx="6">
                  <c:v>192.24198000000001</c:v>
                </c:pt>
                <c:pt idx="7">
                  <c:v>61.740268</c:v>
                </c:pt>
                <c:pt idx="8">
                  <c:v>1428.127643</c:v>
                </c:pt>
                <c:pt idx="9">
                  <c:v>2145.5847429999999</c:v>
                </c:pt>
                <c:pt idx="10">
                  <c:v>207.708913</c:v>
                </c:pt>
                <c:pt idx="11">
                  <c:v>2047.015635</c:v>
                </c:pt>
                <c:pt idx="12">
                  <c:v>30.333226</c:v>
                </c:pt>
                <c:pt idx="13">
                  <c:v>96.419094000000001</c:v>
                </c:pt>
                <c:pt idx="14">
                  <c:v>142.92640700000001</c:v>
                </c:pt>
                <c:pt idx="15">
                  <c:v>207.53687500000001</c:v>
                </c:pt>
                <c:pt idx="16">
                  <c:v>4003.6274130000002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72-4DD1-BF23-80F0E7F88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850032"/>
        <c:axId val="248849248"/>
      </c:lineChart>
      <c:catAx>
        <c:axId val="248850032"/>
        <c:scaling>
          <c:orientation val="minMax"/>
        </c:scaling>
        <c:delete val="0"/>
        <c:axPos val="b"/>
        <c:numFmt formatCode="#&quot;&quot;" sourceLinked="0"/>
        <c:majorTickMark val="none"/>
        <c:minorTickMark val="none"/>
        <c:tickLblPos val="nextTo"/>
        <c:crossAx val="248849248"/>
        <c:crosses val="autoZero"/>
        <c:auto val="1"/>
        <c:lblAlgn val="ctr"/>
        <c:lblOffset val="100"/>
        <c:noMultiLvlLbl val="0"/>
      </c:catAx>
      <c:valAx>
        <c:axId val="248849248"/>
        <c:scaling>
          <c:orientation val="minMax"/>
        </c:scaling>
        <c:delete val="0"/>
        <c:axPos val="l"/>
        <c:majorGridlines/>
        <c:numFmt formatCode="#&quot;&quot;" sourceLinked="0"/>
        <c:majorTickMark val="none"/>
        <c:minorTickMark val="none"/>
        <c:tickLblPos val="nextTo"/>
        <c:crossAx val="248850032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hu-HU" dirty="0" smtClean="0"/>
                    <a:t>milliárd </a:t>
                  </a:r>
                  <a:r>
                    <a:rPr lang="hu-HU" dirty="0"/>
                    <a:t>forint, folyó áron</a:t>
                  </a:r>
                </a:p>
              </c:rich>
            </c:tx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65DA6-B81A-4223-844F-A3663CD7E48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45A237D0-55C5-4E63-BC0E-619CFB230A9B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Szennyvíz és hulladékkezelési technológiák</a:t>
          </a:r>
          <a:endParaRPr lang="hu-HU" sz="1900" dirty="0">
            <a:solidFill>
              <a:schemeClr val="tx1"/>
            </a:solidFill>
          </a:endParaRPr>
        </a:p>
      </dgm:t>
    </dgm:pt>
    <dgm:pt modelId="{AF0114F6-AABE-4C03-B3C2-F576F4D83C13}" type="sibTrans" cxnId="{EDCA83A8-7BD0-40BE-B862-F2C2F2A7D5DC}">
      <dgm:prSet/>
      <dgm:spPr/>
      <dgm:t>
        <a:bodyPr/>
        <a:lstStyle/>
        <a:p>
          <a:endParaRPr lang="hu-HU"/>
        </a:p>
      </dgm:t>
    </dgm:pt>
    <dgm:pt modelId="{D568A4EE-4D25-4F22-837F-2B02851B15EE}" type="parTrans" cxnId="{EDCA83A8-7BD0-40BE-B862-F2C2F2A7D5DC}">
      <dgm:prSet/>
      <dgm:spPr/>
      <dgm:t>
        <a:bodyPr/>
        <a:lstStyle/>
        <a:p>
          <a:endParaRPr lang="hu-HU"/>
        </a:p>
      </dgm:t>
    </dgm:pt>
    <dgm:pt modelId="{DBDE2E83-883B-4043-97D5-C98F2987767E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Vízgazdálkodás</a:t>
          </a:r>
          <a:endParaRPr lang="hu-HU" sz="1900" dirty="0">
            <a:solidFill>
              <a:schemeClr val="tx1"/>
            </a:solidFill>
          </a:endParaRPr>
        </a:p>
      </dgm:t>
    </dgm:pt>
    <dgm:pt modelId="{094FFA4B-AB35-4C41-87F8-51A0C54067E7}" type="sibTrans" cxnId="{FBC4DEBE-EC77-4734-8195-1ADB4A3ACC29}">
      <dgm:prSet/>
      <dgm:spPr/>
      <dgm:t>
        <a:bodyPr/>
        <a:lstStyle/>
        <a:p>
          <a:endParaRPr lang="hu-HU"/>
        </a:p>
      </dgm:t>
    </dgm:pt>
    <dgm:pt modelId="{E55545EF-1421-4C40-98EE-911D190486EE}" type="parTrans" cxnId="{FBC4DEBE-EC77-4734-8195-1ADB4A3ACC29}">
      <dgm:prSet/>
      <dgm:spPr/>
      <dgm:t>
        <a:bodyPr/>
        <a:lstStyle/>
        <a:p>
          <a:endParaRPr lang="hu-HU"/>
        </a:p>
      </dgm:t>
    </dgm:pt>
    <dgm:pt modelId="{1578D75C-A793-49BE-98E5-8832D94843CE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Mezőgazdasági és élelmiszer feldolgozó technológiák</a:t>
          </a:r>
        </a:p>
      </dgm:t>
    </dgm:pt>
    <dgm:pt modelId="{5203B525-1EF4-4DAE-8DF9-550E49AEC779}" type="sibTrans" cxnId="{627C39C2-22DA-45D6-92DD-67B4F1CE83F3}">
      <dgm:prSet/>
      <dgm:spPr/>
      <dgm:t>
        <a:bodyPr/>
        <a:lstStyle/>
        <a:p>
          <a:endParaRPr lang="hu-HU"/>
        </a:p>
      </dgm:t>
    </dgm:pt>
    <dgm:pt modelId="{06B3BD79-4B13-497E-B909-F34FBDE93E2B}" type="parTrans" cxnId="{627C39C2-22DA-45D6-92DD-67B4F1CE83F3}">
      <dgm:prSet/>
      <dgm:spPr/>
      <dgm:t>
        <a:bodyPr/>
        <a:lstStyle/>
        <a:p>
          <a:endParaRPr lang="hu-HU"/>
        </a:p>
      </dgm:t>
    </dgm:pt>
    <dgm:pt modelId="{E54B8903-00C5-41CF-9B4C-A47BCF0309FB}" type="pres">
      <dgm:prSet presAssocID="{4AD65DA6-B81A-4223-844F-A3663CD7E486}" presName="linearFlow" presStyleCnt="0">
        <dgm:presLayoutVars>
          <dgm:dir/>
          <dgm:resizeHandles val="exact"/>
        </dgm:presLayoutVars>
      </dgm:prSet>
      <dgm:spPr/>
    </dgm:pt>
    <dgm:pt modelId="{28337E37-FFED-49B9-972C-798A4359E510}" type="pres">
      <dgm:prSet presAssocID="{DBDE2E83-883B-4043-97D5-C98F2987767E}" presName="composite" presStyleCnt="0"/>
      <dgm:spPr/>
    </dgm:pt>
    <dgm:pt modelId="{B73BE191-AEE1-4E1E-9306-2B8BAD925176}" type="pres">
      <dgm:prSet presAssocID="{DBDE2E83-883B-4043-97D5-C98F2987767E}" presName="imgShp" presStyleLbl="fgImgPlace1" presStyleIdx="0" presStyleCnt="3" custLinFactNeighborX="-6943" custLinFactNeighborY="-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68BB0B-910E-46FE-87E9-947956A6309E}" type="pres">
      <dgm:prSet presAssocID="{DBDE2E83-883B-4043-97D5-C98F2987767E}" presName="txShp" presStyleLbl="node1" presStyleIdx="0" presStyleCnt="3" custLinFactNeighborX="880" custLinFactNeighborY="9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8423B7-623D-4BE3-A134-553134F785DB}" type="pres">
      <dgm:prSet presAssocID="{094FFA4B-AB35-4C41-87F8-51A0C54067E7}" presName="spacing" presStyleCnt="0"/>
      <dgm:spPr/>
    </dgm:pt>
    <dgm:pt modelId="{A7640A8F-C283-4394-A4AB-3EE325E7175D}" type="pres">
      <dgm:prSet presAssocID="{45A237D0-55C5-4E63-BC0E-619CFB230A9B}" presName="composite" presStyleCnt="0"/>
      <dgm:spPr/>
    </dgm:pt>
    <dgm:pt modelId="{6018B914-CC11-4485-944C-1F6106CAC97C}" type="pres">
      <dgm:prSet presAssocID="{45A237D0-55C5-4E63-BC0E-619CFB230A9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786071-9152-4301-B81D-FE927E043C7F}" type="pres">
      <dgm:prSet presAssocID="{45A237D0-55C5-4E63-BC0E-619CFB230A9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FEF61E-FF14-406A-966C-DAAF201A3B89}" type="pres">
      <dgm:prSet presAssocID="{AF0114F6-AABE-4C03-B3C2-F576F4D83C13}" presName="spacing" presStyleCnt="0"/>
      <dgm:spPr/>
    </dgm:pt>
    <dgm:pt modelId="{A4D04E25-771E-4886-A518-1D9E4809FF87}" type="pres">
      <dgm:prSet presAssocID="{1578D75C-A793-49BE-98E5-8832D94843CE}" presName="composite" presStyleCnt="0"/>
      <dgm:spPr/>
    </dgm:pt>
    <dgm:pt modelId="{6CB37079-23E5-4E2F-9388-9BB34CCBB1BC}" type="pres">
      <dgm:prSet presAssocID="{1578D75C-A793-49BE-98E5-8832D94843CE}" presName="imgShp" presStyleLbl="fgImgPlace1" presStyleIdx="2" presStyleCnt="3" custLinFactNeighborX="-6462" custLinFactNeighborY="-11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9B30CD-07DD-498D-ADF2-43EE41962826}" type="pres">
      <dgm:prSet presAssocID="{1578D75C-A793-49BE-98E5-8832D94843CE}" presName="txShp" presStyleLbl="node1" presStyleIdx="2" presStyleCnt="3" custLinFactNeighborX="880" custLinFactNeighborY="40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680A8FA-5588-438F-BD5E-E8C0723BCF86}" type="presOf" srcId="{1578D75C-A793-49BE-98E5-8832D94843CE}" destId="{CF9B30CD-07DD-498D-ADF2-43EE41962826}" srcOrd="0" destOrd="0" presId="urn:microsoft.com/office/officeart/2005/8/layout/vList3#1"/>
    <dgm:cxn modelId="{627C39C2-22DA-45D6-92DD-67B4F1CE83F3}" srcId="{4AD65DA6-B81A-4223-844F-A3663CD7E486}" destId="{1578D75C-A793-49BE-98E5-8832D94843CE}" srcOrd="2" destOrd="0" parTransId="{06B3BD79-4B13-497E-B909-F34FBDE93E2B}" sibTransId="{5203B525-1EF4-4DAE-8DF9-550E49AEC779}"/>
    <dgm:cxn modelId="{FB88C1BC-557F-4B77-9A1D-8A03A73E6EAF}" type="presOf" srcId="{DBDE2E83-883B-4043-97D5-C98F2987767E}" destId="{0168BB0B-910E-46FE-87E9-947956A6309E}" srcOrd="0" destOrd="0" presId="urn:microsoft.com/office/officeart/2005/8/layout/vList3#1"/>
    <dgm:cxn modelId="{EDCA83A8-7BD0-40BE-B862-F2C2F2A7D5DC}" srcId="{4AD65DA6-B81A-4223-844F-A3663CD7E486}" destId="{45A237D0-55C5-4E63-BC0E-619CFB230A9B}" srcOrd="1" destOrd="0" parTransId="{D568A4EE-4D25-4F22-837F-2B02851B15EE}" sibTransId="{AF0114F6-AABE-4C03-B3C2-F576F4D83C13}"/>
    <dgm:cxn modelId="{288FC2F7-1B0C-487B-BE53-D3A32A8EB622}" type="presOf" srcId="{45A237D0-55C5-4E63-BC0E-619CFB230A9B}" destId="{AF786071-9152-4301-B81D-FE927E043C7F}" srcOrd="0" destOrd="0" presId="urn:microsoft.com/office/officeart/2005/8/layout/vList3#1"/>
    <dgm:cxn modelId="{FBC4DEBE-EC77-4734-8195-1ADB4A3ACC29}" srcId="{4AD65DA6-B81A-4223-844F-A3663CD7E486}" destId="{DBDE2E83-883B-4043-97D5-C98F2987767E}" srcOrd="0" destOrd="0" parTransId="{E55545EF-1421-4C40-98EE-911D190486EE}" sibTransId="{094FFA4B-AB35-4C41-87F8-51A0C54067E7}"/>
    <dgm:cxn modelId="{8A37E24D-7A87-40BB-9426-9131B816C5E2}" type="presOf" srcId="{4AD65DA6-B81A-4223-844F-A3663CD7E486}" destId="{E54B8903-00C5-41CF-9B4C-A47BCF0309FB}" srcOrd="0" destOrd="0" presId="urn:microsoft.com/office/officeart/2005/8/layout/vList3#1"/>
    <dgm:cxn modelId="{5ADD9C6C-9984-4AAB-B536-E7CB3D3DF920}" type="presParOf" srcId="{E54B8903-00C5-41CF-9B4C-A47BCF0309FB}" destId="{28337E37-FFED-49B9-972C-798A4359E510}" srcOrd="0" destOrd="0" presId="urn:microsoft.com/office/officeart/2005/8/layout/vList3#1"/>
    <dgm:cxn modelId="{61B0F1B0-44F3-45A5-B1EC-81F7A4C45E68}" type="presParOf" srcId="{28337E37-FFED-49B9-972C-798A4359E510}" destId="{B73BE191-AEE1-4E1E-9306-2B8BAD925176}" srcOrd="0" destOrd="0" presId="urn:microsoft.com/office/officeart/2005/8/layout/vList3#1"/>
    <dgm:cxn modelId="{9FD51D83-2353-4B1F-852F-4953A33C408F}" type="presParOf" srcId="{28337E37-FFED-49B9-972C-798A4359E510}" destId="{0168BB0B-910E-46FE-87E9-947956A6309E}" srcOrd="1" destOrd="0" presId="urn:microsoft.com/office/officeart/2005/8/layout/vList3#1"/>
    <dgm:cxn modelId="{1810E6A3-D663-473C-B9A3-164A37C7E958}" type="presParOf" srcId="{E54B8903-00C5-41CF-9B4C-A47BCF0309FB}" destId="{6E8423B7-623D-4BE3-A134-553134F785DB}" srcOrd="1" destOrd="0" presId="urn:microsoft.com/office/officeart/2005/8/layout/vList3#1"/>
    <dgm:cxn modelId="{50C3736A-9950-4498-8F55-7F0082AC619A}" type="presParOf" srcId="{E54B8903-00C5-41CF-9B4C-A47BCF0309FB}" destId="{A7640A8F-C283-4394-A4AB-3EE325E7175D}" srcOrd="2" destOrd="0" presId="urn:microsoft.com/office/officeart/2005/8/layout/vList3#1"/>
    <dgm:cxn modelId="{6CF6815B-6E72-49DA-B7BA-F5028F742754}" type="presParOf" srcId="{A7640A8F-C283-4394-A4AB-3EE325E7175D}" destId="{6018B914-CC11-4485-944C-1F6106CAC97C}" srcOrd="0" destOrd="0" presId="urn:microsoft.com/office/officeart/2005/8/layout/vList3#1"/>
    <dgm:cxn modelId="{EB4FFB1A-3588-4CCB-AF17-78EBDC972727}" type="presParOf" srcId="{A7640A8F-C283-4394-A4AB-3EE325E7175D}" destId="{AF786071-9152-4301-B81D-FE927E043C7F}" srcOrd="1" destOrd="0" presId="urn:microsoft.com/office/officeart/2005/8/layout/vList3#1"/>
    <dgm:cxn modelId="{0646DA14-E4D6-4CE8-ACEB-6825E8F2BCF8}" type="presParOf" srcId="{E54B8903-00C5-41CF-9B4C-A47BCF0309FB}" destId="{5FFEF61E-FF14-406A-966C-DAAF201A3B89}" srcOrd="3" destOrd="0" presId="urn:microsoft.com/office/officeart/2005/8/layout/vList3#1"/>
    <dgm:cxn modelId="{B1C53BA4-61AA-4E83-ABCE-7532C93913E9}" type="presParOf" srcId="{E54B8903-00C5-41CF-9B4C-A47BCF0309FB}" destId="{A4D04E25-771E-4886-A518-1D9E4809FF87}" srcOrd="4" destOrd="0" presId="urn:microsoft.com/office/officeart/2005/8/layout/vList3#1"/>
    <dgm:cxn modelId="{0646566B-960E-4C8F-B35B-09ECB564A852}" type="presParOf" srcId="{A4D04E25-771E-4886-A518-1D9E4809FF87}" destId="{6CB37079-23E5-4E2F-9388-9BB34CCBB1BC}" srcOrd="0" destOrd="0" presId="urn:microsoft.com/office/officeart/2005/8/layout/vList3#1"/>
    <dgm:cxn modelId="{355BAEA3-C2DB-44CD-9910-C22CB0506FED}" type="presParOf" srcId="{A4D04E25-771E-4886-A518-1D9E4809FF87}" destId="{CF9B30CD-07DD-498D-ADF2-43EE419628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65DA6-B81A-4223-844F-A3663CD7E48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DBDE2E83-883B-4043-97D5-C98F2987767E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ICT</a:t>
          </a:r>
          <a:endParaRPr lang="hu-HU" sz="1900" dirty="0">
            <a:solidFill>
              <a:schemeClr val="tx1"/>
            </a:solidFill>
          </a:endParaRPr>
        </a:p>
      </dgm:t>
    </dgm:pt>
    <dgm:pt modelId="{E55545EF-1421-4C40-98EE-911D190486EE}" type="parTrans" cxnId="{FBC4DEBE-EC77-4734-8195-1ADB4A3ACC29}">
      <dgm:prSet/>
      <dgm:spPr/>
      <dgm:t>
        <a:bodyPr/>
        <a:lstStyle/>
        <a:p>
          <a:endParaRPr lang="hu-HU"/>
        </a:p>
      </dgm:t>
    </dgm:pt>
    <dgm:pt modelId="{094FFA4B-AB35-4C41-87F8-51A0C54067E7}" type="sibTrans" cxnId="{FBC4DEBE-EC77-4734-8195-1ADB4A3ACC29}">
      <dgm:prSet/>
      <dgm:spPr/>
      <dgm:t>
        <a:bodyPr/>
        <a:lstStyle/>
        <a:p>
          <a:endParaRPr lang="hu-HU"/>
        </a:p>
      </dgm:t>
    </dgm:pt>
    <dgm:pt modelId="{45A237D0-55C5-4E63-BC0E-619CFB230A9B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pPr algn="ctr"/>
          <a:r>
            <a:rPr lang="hu-HU" sz="1900" dirty="0" smtClean="0">
              <a:solidFill>
                <a:schemeClr val="tx1"/>
              </a:solidFill>
            </a:rPr>
            <a:t>Gáz- és olajipar</a:t>
          </a:r>
          <a:endParaRPr lang="hu-HU" sz="1900" dirty="0">
            <a:solidFill>
              <a:schemeClr val="tx1"/>
            </a:solidFill>
          </a:endParaRPr>
        </a:p>
      </dgm:t>
    </dgm:pt>
    <dgm:pt modelId="{D568A4EE-4D25-4F22-837F-2B02851B15EE}" type="parTrans" cxnId="{EDCA83A8-7BD0-40BE-B862-F2C2F2A7D5DC}">
      <dgm:prSet/>
      <dgm:spPr/>
      <dgm:t>
        <a:bodyPr/>
        <a:lstStyle/>
        <a:p>
          <a:endParaRPr lang="hu-HU"/>
        </a:p>
      </dgm:t>
    </dgm:pt>
    <dgm:pt modelId="{AF0114F6-AABE-4C03-B3C2-F576F4D83C13}" type="sibTrans" cxnId="{EDCA83A8-7BD0-40BE-B862-F2C2F2A7D5DC}">
      <dgm:prSet/>
      <dgm:spPr/>
      <dgm:t>
        <a:bodyPr/>
        <a:lstStyle/>
        <a:p>
          <a:endParaRPr lang="hu-HU"/>
        </a:p>
      </dgm:t>
    </dgm:pt>
    <dgm:pt modelId="{2CCCE888-213E-4E54-B35E-211310AFDF51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R &amp; D, </a:t>
          </a:r>
          <a:r>
            <a:rPr lang="hu-HU" sz="1900" dirty="0" smtClean="0">
              <a:solidFill>
                <a:schemeClr val="tx1"/>
              </a:solidFill>
            </a:rPr>
            <a:t>tudás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hu-HU" sz="1900" dirty="0" smtClean="0">
              <a:solidFill>
                <a:schemeClr val="tx1"/>
              </a:solidFill>
            </a:rPr>
            <a:t>és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technol</a:t>
          </a:r>
          <a:r>
            <a:rPr lang="hu-HU" sz="1900" dirty="0" err="1" smtClean="0">
              <a:solidFill>
                <a:schemeClr val="tx1"/>
              </a:solidFill>
            </a:rPr>
            <a:t>ógia</a:t>
          </a:r>
          <a:r>
            <a:rPr lang="en-US" sz="1900" dirty="0" smtClean="0">
              <a:solidFill>
                <a:schemeClr val="tx1"/>
              </a:solidFill>
            </a:rPr>
            <a:t> trans</a:t>
          </a:r>
          <a:r>
            <a:rPr lang="hu-HU" sz="1900" dirty="0" smtClean="0">
              <a:solidFill>
                <a:schemeClr val="tx1"/>
              </a:solidFill>
            </a:rPr>
            <a:t>z</a:t>
          </a:r>
          <a:r>
            <a:rPr lang="en-US" sz="1900" dirty="0" err="1" smtClean="0">
              <a:solidFill>
                <a:schemeClr val="tx1"/>
              </a:solidFill>
            </a:rPr>
            <a:t>fer</a:t>
          </a:r>
          <a:endParaRPr lang="hu-HU" sz="1900" dirty="0" smtClean="0">
            <a:solidFill>
              <a:schemeClr val="tx1"/>
            </a:solidFill>
          </a:endParaRPr>
        </a:p>
      </dgm:t>
    </dgm:pt>
    <dgm:pt modelId="{D61ECE08-3307-4E38-91DD-F886835C9248}" type="parTrans" cxnId="{A17E15B0-C6A1-4144-B108-526A6662963A}">
      <dgm:prSet/>
      <dgm:spPr/>
      <dgm:t>
        <a:bodyPr/>
        <a:lstStyle/>
        <a:p>
          <a:endParaRPr lang="hu-HU"/>
        </a:p>
      </dgm:t>
    </dgm:pt>
    <dgm:pt modelId="{ED1A1117-46D8-41BD-A3A6-6ACEA3705F9F}" type="sibTrans" cxnId="{A17E15B0-C6A1-4144-B108-526A6662963A}">
      <dgm:prSet/>
      <dgm:spPr/>
      <dgm:t>
        <a:bodyPr/>
        <a:lstStyle/>
        <a:p>
          <a:endParaRPr lang="hu-HU"/>
        </a:p>
      </dgm:t>
    </dgm:pt>
    <dgm:pt modelId="{E54B8903-00C5-41CF-9B4C-A47BCF0309FB}" type="pres">
      <dgm:prSet presAssocID="{4AD65DA6-B81A-4223-844F-A3663CD7E486}" presName="linearFlow" presStyleCnt="0">
        <dgm:presLayoutVars>
          <dgm:dir/>
          <dgm:resizeHandles val="exact"/>
        </dgm:presLayoutVars>
      </dgm:prSet>
      <dgm:spPr/>
    </dgm:pt>
    <dgm:pt modelId="{28337E37-FFED-49B9-972C-798A4359E510}" type="pres">
      <dgm:prSet presAssocID="{DBDE2E83-883B-4043-97D5-C98F2987767E}" presName="composite" presStyleCnt="0"/>
      <dgm:spPr/>
    </dgm:pt>
    <dgm:pt modelId="{B73BE191-AEE1-4E1E-9306-2B8BAD925176}" type="pres">
      <dgm:prSet presAssocID="{DBDE2E83-883B-4043-97D5-C98F2987767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68BB0B-910E-46FE-87E9-947956A6309E}" type="pres">
      <dgm:prSet presAssocID="{DBDE2E83-883B-4043-97D5-C98F2987767E}" presName="txShp" presStyleLbl="node1" presStyleIdx="0" presStyleCnt="3" custLinFactNeighborX="-175" custLinFactNeighborY="-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8423B7-623D-4BE3-A134-553134F785DB}" type="pres">
      <dgm:prSet presAssocID="{094FFA4B-AB35-4C41-87F8-51A0C54067E7}" presName="spacing" presStyleCnt="0"/>
      <dgm:spPr/>
    </dgm:pt>
    <dgm:pt modelId="{A7640A8F-C283-4394-A4AB-3EE325E7175D}" type="pres">
      <dgm:prSet presAssocID="{45A237D0-55C5-4E63-BC0E-619CFB230A9B}" presName="composite" presStyleCnt="0"/>
      <dgm:spPr/>
    </dgm:pt>
    <dgm:pt modelId="{6018B914-CC11-4485-944C-1F6106CAC97C}" type="pres">
      <dgm:prSet presAssocID="{45A237D0-55C5-4E63-BC0E-619CFB230A9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786071-9152-4301-B81D-FE927E043C7F}" type="pres">
      <dgm:prSet presAssocID="{45A237D0-55C5-4E63-BC0E-619CFB230A9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FEF61E-FF14-406A-966C-DAAF201A3B89}" type="pres">
      <dgm:prSet presAssocID="{AF0114F6-AABE-4C03-B3C2-F576F4D83C13}" presName="spacing" presStyleCnt="0"/>
      <dgm:spPr/>
    </dgm:pt>
    <dgm:pt modelId="{6CA547AF-C56F-4125-A9C1-C4FDBCC800A7}" type="pres">
      <dgm:prSet presAssocID="{2CCCE888-213E-4E54-B35E-211310AFDF51}" presName="composite" presStyleCnt="0"/>
      <dgm:spPr/>
    </dgm:pt>
    <dgm:pt modelId="{65EFAF75-0397-413A-984D-E23ECB47F7B9}" type="pres">
      <dgm:prSet presAssocID="{2CCCE888-213E-4E54-B35E-211310AFDF5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1A76A6-57E2-47E6-A1A6-BE4083E06963}" type="pres">
      <dgm:prSet presAssocID="{2CCCE888-213E-4E54-B35E-211310AFDF5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DBA9EF2-A375-45CD-ADA7-11BC0841E0A3}" type="presOf" srcId="{45A237D0-55C5-4E63-BC0E-619CFB230A9B}" destId="{AF786071-9152-4301-B81D-FE927E043C7F}" srcOrd="0" destOrd="0" presId="urn:microsoft.com/office/officeart/2005/8/layout/vList3#2"/>
    <dgm:cxn modelId="{A702AAD9-B77F-4822-8ACC-BFD9123BE027}" type="presOf" srcId="{4AD65DA6-B81A-4223-844F-A3663CD7E486}" destId="{E54B8903-00C5-41CF-9B4C-A47BCF0309FB}" srcOrd="0" destOrd="0" presId="urn:microsoft.com/office/officeart/2005/8/layout/vList3#2"/>
    <dgm:cxn modelId="{527DF412-B0BB-46CB-BC16-3ABA09A03A2E}" type="presOf" srcId="{2CCCE888-213E-4E54-B35E-211310AFDF51}" destId="{9E1A76A6-57E2-47E6-A1A6-BE4083E06963}" srcOrd="0" destOrd="0" presId="urn:microsoft.com/office/officeart/2005/8/layout/vList3#2"/>
    <dgm:cxn modelId="{EDCA83A8-7BD0-40BE-B862-F2C2F2A7D5DC}" srcId="{4AD65DA6-B81A-4223-844F-A3663CD7E486}" destId="{45A237D0-55C5-4E63-BC0E-619CFB230A9B}" srcOrd="1" destOrd="0" parTransId="{D568A4EE-4D25-4F22-837F-2B02851B15EE}" sibTransId="{AF0114F6-AABE-4C03-B3C2-F576F4D83C13}"/>
    <dgm:cxn modelId="{FBC4DEBE-EC77-4734-8195-1ADB4A3ACC29}" srcId="{4AD65DA6-B81A-4223-844F-A3663CD7E486}" destId="{DBDE2E83-883B-4043-97D5-C98F2987767E}" srcOrd="0" destOrd="0" parTransId="{E55545EF-1421-4C40-98EE-911D190486EE}" sibTransId="{094FFA4B-AB35-4C41-87F8-51A0C54067E7}"/>
    <dgm:cxn modelId="{F6C9F302-B9ED-4596-A2AB-9A711A6EE911}" type="presOf" srcId="{DBDE2E83-883B-4043-97D5-C98F2987767E}" destId="{0168BB0B-910E-46FE-87E9-947956A6309E}" srcOrd="0" destOrd="0" presId="urn:microsoft.com/office/officeart/2005/8/layout/vList3#2"/>
    <dgm:cxn modelId="{A17E15B0-C6A1-4144-B108-526A6662963A}" srcId="{4AD65DA6-B81A-4223-844F-A3663CD7E486}" destId="{2CCCE888-213E-4E54-B35E-211310AFDF51}" srcOrd="2" destOrd="0" parTransId="{D61ECE08-3307-4E38-91DD-F886835C9248}" sibTransId="{ED1A1117-46D8-41BD-A3A6-6ACEA3705F9F}"/>
    <dgm:cxn modelId="{C62B4CF4-92A4-4617-94E6-60EBCEF03C28}" type="presParOf" srcId="{E54B8903-00C5-41CF-9B4C-A47BCF0309FB}" destId="{28337E37-FFED-49B9-972C-798A4359E510}" srcOrd="0" destOrd="0" presId="urn:microsoft.com/office/officeart/2005/8/layout/vList3#2"/>
    <dgm:cxn modelId="{FAB7702F-CE33-4048-B4E9-8889605CCD0A}" type="presParOf" srcId="{28337E37-FFED-49B9-972C-798A4359E510}" destId="{B73BE191-AEE1-4E1E-9306-2B8BAD925176}" srcOrd="0" destOrd="0" presId="urn:microsoft.com/office/officeart/2005/8/layout/vList3#2"/>
    <dgm:cxn modelId="{577E9553-2D72-4485-AC1D-94FA4BE5E064}" type="presParOf" srcId="{28337E37-FFED-49B9-972C-798A4359E510}" destId="{0168BB0B-910E-46FE-87E9-947956A6309E}" srcOrd="1" destOrd="0" presId="urn:microsoft.com/office/officeart/2005/8/layout/vList3#2"/>
    <dgm:cxn modelId="{032B6E18-D8A6-46A5-A365-6C2D3511909A}" type="presParOf" srcId="{E54B8903-00C5-41CF-9B4C-A47BCF0309FB}" destId="{6E8423B7-623D-4BE3-A134-553134F785DB}" srcOrd="1" destOrd="0" presId="urn:microsoft.com/office/officeart/2005/8/layout/vList3#2"/>
    <dgm:cxn modelId="{CFE879CD-2986-4CDC-9994-7CDE4C2CC782}" type="presParOf" srcId="{E54B8903-00C5-41CF-9B4C-A47BCF0309FB}" destId="{A7640A8F-C283-4394-A4AB-3EE325E7175D}" srcOrd="2" destOrd="0" presId="urn:microsoft.com/office/officeart/2005/8/layout/vList3#2"/>
    <dgm:cxn modelId="{ADFE5522-7E71-4FB8-8B22-2529E18B01CA}" type="presParOf" srcId="{A7640A8F-C283-4394-A4AB-3EE325E7175D}" destId="{6018B914-CC11-4485-944C-1F6106CAC97C}" srcOrd="0" destOrd="0" presId="urn:microsoft.com/office/officeart/2005/8/layout/vList3#2"/>
    <dgm:cxn modelId="{0F1BFF76-8512-4A27-B3B9-EBEFF9EEA403}" type="presParOf" srcId="{A7640A8F-C283-4394-A4AB-3EE325E7175D}" destId="{AF786071-9152-4301-B81D-FE927E043C7F}" srcOrd="1" destOrd="0" presId="urn:microsoft.com/office/officeart/2005/8/layout/vList3#2"/>
    <dgm:cxn modelId="{395BD106-E5B7-473A-9535-249B60297DAF}" type="presParOf" srcId="{E54B8903-00C5-41CF-9B4C-A47BCF0309FB}" destId="{5FFEF61E-FF14-406A-966C-DAAF201A3B89}" srcOrd="3" destOrd="0" presId="urn:microsoft.com/office/officeart/2005/8/layout/vList3#2"/>
    <dgm:cxn modelId="{BE3D65F6-6FE5-43FC-B2D9-6513F74F0E45}" type="presParOf" srcId="{E54B8903-00C5-41CF-9B4C-A47BCF0309FB}" destId="{6CA547AF-C56F-4125-A9C1-C4FDBCC800A7}" srcOrd="4" destOrd="0" presId="urn:microsoft.com/office/officeart/2005/8/layout/vList3#2"/>
    <dgm:cxn modelId="{2D3CB84F-C539-4428-85E6-EE9CACD17605}" type="presParOf" srcId="{6CA547AF-C56F-4125-A9C1-C4FDBCC800A7}" destId="{65EFAF75-0397-413A-984D-E23ECB47F7B9}" srcOrd="0" destOrd="0" presId="urn:microsoft.com/office/officeart/2005/8/layout/vList3#2"/>
    <dgm:cxn modelId="{14EB3398-6E1C-4D75-BF79-17B6422A54AE}" type="presParOf" srcId="{6CA547AF-C56F-4125-A9C1-C4FDBCC800A7}" destId="{9E1A76A6-57E2-47E6-A1A6-BE4083E0696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8BB0B-910E-46FE-87E9-947956A6309E}">
      <dsp:nvSpPr>
        <dsp:cNvPr id="0" name=""/>
        <dsp:cNvSpPr/>
      </dsp:nvSpPr>
      <dsp:spPr>
        <a:xfrm rot="10800000">
          <a:off x="1145396" y="11366"/>
          <a:ext cx="3325438" cy="111408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Vízgazdálkodás</a:t>
          </a:r>
          <a:endParaRPr lang="hu-HU" sz="1900" kern="1200" dirty="0">
            <a:solidFill>
              <a:schemeClr val="tx1"/>
            </a:solidFill>
          </a:endParaRPr>
        </a:p>
      </dsp:txBody>
      <dsp:txXfrm rot="10800000">
        <a:off x="1423918" y="11366"/>
        <a:ext cx="3046916" cy="1114087"/>
      </dsp:txXfrm>
    </dsp:sp>
    <dsp:sp modelId="{B73BE191-AEE1-4E1E-9306-2B8BAD925176}">
      <dsp:nvSpPr>
        <dsp:cNvPr id="0" name=""/>
        <dsp:cNvSpPr/>
      </dsp:nvSpPr>
      <dsp:spPr>
        <a:xfrm>
          <a:off x="481737" y="514"/>
          <a:ext cx="1114087" cy="11140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86071-9152-4301-B81D-FE927E043C7F}">
      <dsp:nvSpPr>
        <dsp:cNvPr id="0" name=""/>
        <dsp:cNvSpPr/>
      </dsp:nvSpPr>
      <dsp:spPr>
        <a:xfrm rot="10800000">
          <a:off x="1116132" y="1447210"/>
          <a:ext cx="3325438" cy="111408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Szennyvíz és hulladékkezelési technológiák</a:t>
          </a:r>
          <a:endParaRPr lang="hu-HU" sz="1900" kern="1200" dirty="0">
            <a:solidFill>
              <a:schemeClr val="tx1"/>
            </a:solidFill>
          </a:endParaRPr>
        </a:p>
      </dsp:txBody>
      <dsp:txXfrm rot="10800000">
        <a:off x="1394654" y="1447210"/>
        <a:ext cx="3046916" cy="1114087"/>
      </dsp:txXfrm>
    </dsp:sp>
    <dsp:sp modelId="{6018B914-CC11-4485-944C-1F6106CAC97C}">
      <dsp:nvSpPr>
        <dsp:cNvPr id="0" name=""/>
        <dsp:cNvSpPr/>
      </dsp:nvSpPr>
      <dsp:spPr>
        <a:xfrm>
          <a:off x="559088" y="1447210"/>
          <a:ext cx="1114087" cy="11140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B30CD-07DD-498D-ADF2-43EE41962826}">
      <dsp:nvSpPr>
        <dsp:cNvPr id="0" name=""/>
        <dsp:cNvSpPr/>
      </dsp:nvSpPr>
      <dsp:spPr>
        <a:xfrm rot="10800000">
          <a:off x="1145396" y="2894420"/>
          <a:ext cx="3325438" cy="111408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Mezőgazdasági és élelmiszer feldolgozó technológiák</a:t>
          </a:r>
        </a:p>
      </dsp:txBody>
      <dsp:txXfrm rot="10800000">
        <a:off x="1423918" y="2894420"/>
        <a:ext cx="3046916" cy="1114087"/>
      </dsp:txXfrm>
    </dsp:sp>
    <dsp:sp modelId="{6CB37079-23E5-4E2F-9388-9BB34CCBB1BC}">
      <dsp:nvSpPr>
        <dsp:cNvPr id="0" name=""/>
        <dsp:cNvSpPr/>
      </dsp:nvSpPr>
      <dsp:spPr>
        <a:xfrm>
          <a:off x="487096" y="2880614"/>
          <a:ext cx="1114087" cy="11140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8BB0B-910E-46FE-87E9-947956A6309E}">
      <dsp:nvSpPr>
        <dsp:cNvPr id="0" name=""/>
        <dsp:cNvSpPr/>
      </dsp:nvSpPr>
      <dsp:spPr>
        <a:xfrm rot="10800000">
          <a:off x="1110312" y="0"/>
          <a:ext cx="3325438" cy="111408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ICT</a:t>
          </a:r>
          <a:endParaRPr lang="hu-HU" sz="1900" kern="1200" dirty="0">
            <a:solidFill>
              <a:schemeClr val="tx1"/>
            </a:solidFill>
          </a:endParaRPr>
        </a:p>
      </dsp:txBody>
      <dsp:txXfrm rot="10800000">
        <a:off x="1388834" y="0"/>
        <a:ext cx="3046916" cy="1114087"/>
      </dsp:txXfrm>
    </dsp:sp>
    <dsp:sp modelId="{B73BE191-AEE1-4E1E-9306-2B8BAD925176}">
      <dsp:nvSpPr>
        <dsp:cNvPr id="0" name=""/>
        <dsp:cNvSpPr/>
      </dsp:nvSpPr>
      <dsp:spPr>
        <a:xfrm>
          <a:off x="559088" y="559"/>
          <a:ext cx="1114087" cy="11140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86071-9152-4301-B81D-FE927E043C7F}">
      <dsp:nvSpPr>
        <dsp:cNvPr id="0" name=""/>
        <dsp:cNvSpPr/>
      </dsp:nvSpPr>
      <dsp:spPr>
        <a:xfrm rot="10800000">
          <a:off x="1116132" y="1447210"/>
          <a:ext cx="3325438" cy="111408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Gáz- és olajipar</a:t>
          </a:r>
          <a:endParaRPr lang="hu-HU" sz="1900" kern="1200" dirty="0">
            <a:solidFill>
              <a:schemeClr val="tx1"/>
            </a:solidFill>
          </a:endParaRPr>
        </a:p>
      </dsp:txBody>
      <dsp:txXfrm rot="10800000">
        <a:off x="1394654" y="1447210"/>
        <a:ext cx="3046916" cy="1114087"/>
      </dsp:txXfrm>
    </dsp:sp>
    <dsp:sp modelId="{6018B914-CC11-4485-944C-1F6106CAC97C}">
      <dsp:nvSpPr>
        <dsp:cNvPr id="0" name=""/>
        <dsp:cNvSpPr/>
      </dsp:nvSpPr>
      <dsp:spPr>
        <a:xfrm>
          <a:off x="559088" y="1447210"/>
          <a:ext cx="1114087" cy="11140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A76A6-57E2-47E6-A1A6-BE4083E06963}">
      <dsp:nvSpPr>
        <dsp:cNvPr id="0" name=""/>
        <dsp:cNvSpPr/>
      </dsp:nvSpPr>
      <dsp:spPr>
        <a:xfrm rot="10800000">
          <a:off x="1116132" y="2893861"/>
          <a:ext cx="3325438" cy="111408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28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R &amp; D, </a:t>
          </a:r>
          <a:r>
            <a:rPr lang="hu-HU" sz="1900" kern="1200" dirty="0" smtClean="0">
              <a:solidFill>
                <a:schemeClr val="tx1"/>
              </a:solidFill>
            </a:rPr>
            <a:t>tudás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hu-HU" sz="1900" kern="1200" dirty="0" smtClean="0">
              <a:solidFill>
                <a:schemeClr val="tx1"/>
              </a:solidFill>
            </a:rPr>
            <a:t>és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en-US" sz="1900" kern="1200" dirty="0" err="1" smtClean="0">
              <a:solidFill>
                <a:schemeClr val="tx1"/>
              </a:solidFill>
            </a:rPr>
            <a:t>technol</a:t>
          </a:r>
          <a:r>
            <a:rPr lang="hu-HU" sz="1900" kern="1200" dirty="0" err="1" smtClean="0">
              <a:solidFill>
                <a:schemeClr val="tx1"/>
              </a:solidFill>
            </a:rPr>
            <a:t>ógia</a:t>
          </a:r>
          <a:r>
            <a:rPr lang="en-US" sz="1900" kern="1200" dirty="0" smtClean="0">
              <a:solidFill>
                <a:schemeClr val="tx1"/>
              </a:solidFill>
            </a:rPr>
            <a:t> trans</a:t>
          </a:r>
          <a:r>
            <a:rPr lang="hu-HU" sz="1900" kern="1200" dirty="0" smtClean="0">
              <a:solidFill>
                <a:schemeClr val="tx1"/>
              </a:solidFill>
            </a:rPr>
            <a:t>z</a:t>
          </a:r>
          <a:r>
            <a:rPr lang="en-US" sz="1900" kern="1200" dirty="0" err="1" smtClean="0">
              <a:solidFill>
                <a:schemeClr val="tx1"/>
              </a:solidFill>
            </a:rPr>
            <a:t>fer</a:t>
          </a:r>
          <a:endParaRPr lang="hu-HU" sz="1900" kern="1200" dirty="0" smtClean="0">
            <a:solidFill>
              <a:schemeClr val="tx1"/>
            </a:solidFill>
          </a:endParaRPr>
        </a:p>
      </dsp:txBody>
      <dsp:txXfrm rot="10800000">
        <a:off x="1394654" y="2893861"/>
        <a:ext cx="3046916" cy="1114087"/>
      </dsp:txXfrm>
    </dsp:sp>
    <dsp:sp modelId="{65EFAF75-0397-413A-984D-E23ECB47F7B9}">
      <dsp:nvSpPr>
        <dsp:cNvPr id="0" name=""/>
        <dsp:cNvSpPr/>
      </dsp:nvSpPr>
      <dsp:spPr>
        <a:xfrm>
          <a:off x="559088" y="2893861"/>
          <a:ext cx="1114087" cy="11140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38DFE-6E2D-4ED6-A4B6-B888D3CA7949}" type="datetimeFigureOut">
              <a:rPr lang="hu-HU" smtClean="0"/>
              <a:t>2021. 01. 28.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FACB-158E-40C2-AC4C-377A99CFA7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04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4D8F-BB39-4E7F-8901-9F951CCA84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E558E-30EF-4FD7-96C6-910607706BE9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6DE75-F816-4F04-9774-1F0D9FC886F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379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6E028-B199-46C9-8DB6-7A92AC4F986A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7BA57-D56C-4F05-9ADA-1CEBFD20C0C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80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37B76-7209-4E2B-BC77-86A492B1B347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99E65-DB0C-4A3B-A238-0A16EAEEF8B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1841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9708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F8718-811D-448B-9BFD-CE06A40328CE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57904-F924-4981-8662-6AEC0038834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095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312EE-65D0-4022-9E7A-1A1C1A5889AD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54449-E667-4EEB-9561-E14849BEA4B4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8894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73ECE-DB67-45AB-9365-40AC268206EB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40FC1-8167-4BE3-BD39-D1871D57337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063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7A8F41-C7F8-447D-A707-D6302A37C402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92897-C459-4B4E-A50C-B8482F1A993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0080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2FB75-FD5B-4494-8D05-7FDAC89907A3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71E26-7DD9-4DAD-92A5-EF9ECB188EC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1259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E1EE2-0FB6-438C-9DF3-43420A403181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94249-E3E2-41B8-9FB8-837E39D354D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939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21D2B-1F3B-4F44-BA66-B70449E47871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A8A-2392-4370-B72C-7BC54275D9F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298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5C61C-900A-4A89-8766-E012FBD91FA6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E929-FC85-429A-B9C9-63F8A1F891C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7788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  <a:endParaRPr lang="en-US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B07078F-AC6B-42D1-A47A-2A547E22DF12}" type="datetime1">
              <a:rPr lang="en-US" altLang="hu-HU"/>
              <a:pPr/>
              <a:t>1/28/2021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E613891-4C26-40E5-99F5-9C7F2AFDB9FE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dingeconomics.com/qatar/rat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www.gov.qa/wps/portal/topics/Business+and+Finance/taxsyste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www.gov.qa/wps/portal/topics/Business+and+Finance/customsandportslaw" TargetMode="External"/><Relationship Id="rId2" Type="http://schemas.openxmlformats.org/officeDocument/2006/relationships/hyperlink" Target="http://www.customs.gov.qa/eng/Guides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ustoms.gov.qa/qccsw/jsf/common/custExternalHome.jsf" TargetMode="External"/><Relationship Id="rId4" Type="http://schemas.openxmlformats.org/officeDocument/2006/relationships/hyperlink" Target="https://www.moph.gov.qa/health-services/Pages/port-health-and-food-control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ghal.gov.qa/en/Pages/default.aspx" TargetMode="External"/><Relationship Id="rId2" Type="http://schemas.openxmlformats.org/officeDocument/2006/relationships/hyperlink" Target="https://monaqasat.mof.gov.qa/tender.aspx?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.qa/en/opportunities/procurement" TargetMode="External"/><Relationship Id="rId4" Type="http://schemas.openxmlformats.org/officeDocument/2006/relationships/hyperlink" Target="https://www.km.com.qa/Business/Pages/Tenders.asp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qatarchamber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wani.com.qa/English/Pages/default.aspx" TargetMode="External"/><Relationship Id="rId2" Type="http://schemas.openxmlformats.org/officeDocument/2006/relationships/hyperlink" Target="https://dohahamadairport.com/airlines/carg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za.gov.qa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db.qa/en/business" TargetMode="External"/><Relationship Id="rId2" Type="http://schemas.openxmlformats.org/officeDocument/2006/relationships/hyperlink" Target="https://invest.gov.q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bic.qa/en/" TargetMode="External"/><Relationship Id="rId4" Type="http://schemas.openxmlformats.org/officeDocument/2006/relationships/hyperlink" Target="http://www.bedaya.qa/en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ission.doh@mfa.gov.hu" TargetMode="External"/><Relationship Id="rId2" Type="http://schemas.openxmlformats.org/officeDocument/2006/relationships/hyperlink" Target="http://doha.mfa.gov.h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865438"/>
            <a:ext cx="7772400" cy="1470025"/>
          </a:xfrm>
        </p:spPr>
        <p:txBody>
          <a:bodyPr/>
          <a:lstStyle/>
          <a:p>
            <a:r>
              <a:rPr lang="hu-HU" altLang="hu-HU" dirty="0" smtClean="0">
                <a:solidFill>
                  <a:srgbClr val="C00000"/>
                </a:solidFill>
              </a:rPr>
              <a:t>Katar</a:t>
            </a:r>
            <a:r>
              <a:rPr lang="hu-HU" altLang="hu-HU" dirty="0" smtClean="0">
                <a:solidFill>
                  <a:srgbClr val="FF0000"/>
                </a:solidFill>
              </a:rPr>
              <a:t/>
            </a:r>
            <a:br>
              <a:rPr lang="hu-HU" altLang="hu-HU" dirty="0" smtClean="0">
                <a:solidFill>
                  <a:srgbClr val="FF0000"/>
                </a:solidFill>
              </a:rPr>
            </a:br>
            <a:r>
              <a:rPr lang="hu-HU" altLang="hu-HU" dirty="0" smtClean="0"/>
              <a:t>országinformáció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32079"/>
            <a:ext cx="6400800" cy="1179274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hu-HU" sz="2000" dirty="0" smtClean="0">
                <a:ea typeface="+mn-ea"/>
              </a:rPr>
              <a:t>Készítette: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hu-HU" sz="2000" dirty="0" smtClean="0">
                <a:ea typeface="+mn-ea"/>
              </a:rPr>
              <a:t>Albertini Balázs, Herold Viktor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hu-HU" sz="2000" dirty="0" smtClean="0">
                <a:solidFill>
                  <a:schemeClr val="tx1"/>
                </a:solidFill>
                <a:ea typeface="+mn-ea"/>
              </a:rPr>
              <a:t>2021</a:t>
            </a:r>
            <a:endParaRPr lang="en-US" sz="2000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277899"/>
            <a:ext cx="8229600" cy="696346"/>
          </a:xfrm>
        </p:spPr>
        <p:txBody>
          <a:bodyPr/>
          <a:lstStyle/>
          <a:p>
            <a:r>
              <a:rPr lang="hu-HU" sz="2800" dirty="0" smtClean="0"/>
              <a:t>Gazdasági aktualitások, kilátások – I.</a:t>
            </a:r>
            <a:endParaRPr lang="hu-HU" sz="28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970034"/>
            <a:ext cx="8229600" cy="4107240"/>
          </a:xfrm>
        </p:spPr>
        <p:txBody>
          <a:bodyPr/>
          <a:lstStyle/>
          <a:p>
            <a:pPr algn="just"/>
            <a:r>
              <a:rPr lang="hu-HU" sz="1800" dirty="0"/>
              <a:t>Az ország politikai és gazdasági irányítása az emíri család irányítása alatt </a:t>
            </a:r>
            <a:r>
              <a:rPr lang="hu-HU" sz="1800" dirty="0" smtClean="0"/>
              <a:t>áll.</a:t>
            </a:r>
          </a:p>
          <a:p>
            <a:pPr algn="just"/>
            <a:endParaRPr lang="hu-HU" sz="1800" dirty="0"/>
          </a:p>
          <a:p>
            <a:pPr algn="just"/>
            <a:r>
              <a:rPr lang="hu-HU" sz="1800" dirty="0" smtClean="0"/>
              <a:t>Katar</a:t>
            </a:r>
            <a:r>
              <a:rPr lang="hu-HU" sz="1800" dirty="0"/>
              <a:t>, a világ harmadik legnagyobb földgázkészletével rendelkező ország szénhidrogén-exportjában a cseppfolyósított földgáz (LNG) dominál. Katar ma a világ első LNG-exportőre. </a:t>
            </a:r>
            <a:r>
              <a:rPr lang="hu-HU" sz="1800" dirty="0" smtClean="0"/>
              <a:t>Exportlehetőségeinek </a:t>
            </a:r>
            <a:r>
              <a:rPr lang="hu-HU" sz="1800" dirty="0"/>
              <a:t>diverzifikálása érdekében folyamatosan új piacokat keres, és újabb gázszállítási szerződéseket köt – néhány kevésbé sikeres, vegyes tulajdonú beruházást követően azonban immár megpróbál kimaradni az LNG-export alapfeltételeként épülő terminálok finanszírozásából. </a:t>
            </a:r>
            <a:r>
              <a:rPr lang="hu-HU" sz="1800" b="1" dirty="0"/>
              <a:t>Katar célja</a:t>
            </a:r>
            <a:r>
              <a:rPr lang="hu-HU" sz="1800" dirty="0"/>
              <a:t> a szénhidrogénektől való függés mérséklése, </a:t>
            </a:r>
            <a:r>
              <a:rPr lang="hu-HU" sz="1800" b="1" dirty="0"/>
              <a:t>mindenekelőtt a munkahelyteremtés, a minőségi szakképzés, a külföldi </a:t>
            </a:r>
            <a:r>
              <a:rPr lang="hu-HU" sz="1800" b="1" dirty="0" smtClean="0"/>
              <a:t>tőkebefektetések </a:t>
            </a:r>
            <a:r>
              <a:rPr lang="hu-HU" sz="1800" b="1" dirty="0"/>
              <a:t>és a tudásalapú gazdaság létrehozása</a:t>
            </a:r>
            <a:r>
              <a:rPr lang="hu-HU" sz="1800" dirty="0"/>
              <a:t> révén</a:t>
            </a:r>
            <a:r>
              <a:rPr lang="hu-HU" sz="1800" dirty="0" smtClean="0"/>
              <a:t>.</a:t>
            </a:r>
          </a:p>
          <a:p>
            <a:pPr algn="just"/>
            <a:endParaRPr lang="hu-HU" sz="1800" dirty="0" smtClean="0"/>
          </a:p>
          <a:p>
            <a:pPr algn="just"/>
            <a:r>
              <a:rPr lang="hu-HU" sz="1800" dirty="0" smtClean="0"/>
              <a:t>Katar gazdasági célkitűzéseit részletesen a </a:t>
            </a:r>
            <a:r>
              <a:rPr lang="hu-HU" sz="1800" i="1" dirty="0" err="1" smtClean="0"/>
              <a:t>Qatar</a:t>
            </a:r>
            <a:r>
              <a:rPr lang="hu-HU" sz="1800" i="1" dirty="0" smtClean="0"/>
              <a:t> National Vision 2030</a:t>
            </a:r>
            <a:r>
              <a:rPr lang="hu-HU" sz="1800" dirty="0" smtClean="0"/>
              <a:t>, illetve a </a:t>
            </a:r>
            <a:r>
              <a:rPr lang="hu-HU" sz="1800" i="1" dirty="0" err="1" smtClean="0"/>
              <a:t>Qatar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Second</a:t>
            </a:r>
            <a:r>
              <a:rPr lang="hu-HU" sz="1800" i="1" dirty="0" smtClean="0"/>
              <a:t> National </a:t>
            </a:r>
            <a:r>
              <a:rPr lang="hu-HU" sz="1800" i="1" dirty="0" err="1" smtClean="0"/>
              <a:t>Development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Strategy</a:t>
            </a:r>
            <a:r>
              <a:rPr lang="hu-HU" sz="1800" i="1" dirty="0" smtClean="0"/>
              <a:t> (2018-2022) </a:t>
            </a:r>
            <a:r>
              <a:rPr lang="hu-HU" sz="1800" dirty="0" smtClean="0"/>
              <a:t>c. dokumentumok tartalmazzák.</a:t>
            </a:r>
          </a:p>
        </p:txBody>
      </p:sp>
    </p:spTree>
    <p:extLst>
      <p:ext uri="{BB962C8B-B14F-4D97-AF65-F5344CB8AC3E}">
        <p14:creationId xmlns:p14="http://schemas.microsoft.com/office/powerpoint/2010/main" val="40596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42734"/>
            <a:ext cx="8229600" cy="1143000"/>
          </a:xfrm>
        </p:spPr>
        <p:txBody>
          <a:bodyPr/>
          <a:lstStyle/>
          <a:p>
            <a:r>
              <a:rPr lang="hu-HU" sz="2800" dirty="0"/>
              <a:t>Gazdasági aktualitások, kilátások </a:t>
            </a:r>
            <a:r>
              <a:rPr lang="hu-HU" sz="2800" dirty="0" smtClean="0"/>
              <a:t>– II.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38262"/>
            <a:ext cx="8229600" cy="4928298"/>
          </a:xfrm>
        </p:spPr>
        <p:txBody>
          <a:bodyPr/>
          <a:lstStyle/>
          <a:p>
            <a:pPr algn="just"/>
            <a:r>
              <a:rPr lang="hu-HU" sz="1750" dirty="0"/>
              <a:t>A katari gazdaság motorját </a:t>
            </a:r>
            <a:r>
              <a:rPr lang="hu-HU" sz="1750" dirty="0" smtClean="0"/>
              <a:t>2020-ban </a:t>
            </a:r>
            <a:r>
              <a:rPr lang="hu-HU" sz="1750" dirty="0"/>
              <a:t>továbbra is </a:t>
            </a:r>
            <a:r>
              <a:rPr lang="hu-HU" sz="1750" dirty="0" smtClean="0"/>
              <a:t>a 2022-ben Katarban rendezendő </a:t>
            </a:r>
            <a:r>
              <a:rPr lang="hu-HU" sz="1750" dirty="0"/>
              <a:t>labdarúgó világbajnokságra való felkészülés, valamint az LNG iparban történő nemzetközi akvizíciók és a globális terjeszkedés jelentette. Katar az LNG területén sikeresen hajtott végre számos tengerentúli akvizíciót. </a:t>
            </a:r>
            <a:r>
              <a:rPr lang="hu-HU" sz="1750" dirty="0" smtClean="0"/>
              <a:t>Az </a:t>
            </a:r>
            <a:r>
              <a:rPr lang="hu-HU" sz="1750" dirty="0"/>
              <a:t>amerikai kontinensen is több országban van jelen, mint pl. </a:t>
            </a:r>
            <a:r>
              <a:rPr lang="hu-HU" sz="1750" dirty="0" smtClean="0"/>
              <a:t>a Mexikói-öbölben található </a:t>
            </a:r>
            <a:r>
              <a:rPr lang="hu-HU" sz="1750" dirty="0"/>
              <a:t>Golden </a:t>
            </a:r>
            <a:r>
              <a:rPr lang="hu-HU" sz="1750" dirty="0" err="1"/>
              <a:t>Pass</a:t>
            </a:r>
            <a:r>
              <a:rPr lang="hu-HU" sz="1750" dirty="0"/>
              <a:t> LNG-terminál. Katar gázterülettel rendelkezik továbbá </a:t>
            </a:r>
            <a:r>
              <a:rPr lang="hu-HU" sz="1750" dirty="0" smtClean="0"/>
              <a:t>Mozambikban, </a:t>
            </a:r>
            <a:r>
              <a:rPr lang="hu-HU" sz="1750" dirty="0"/>
              <a:t>Cipruson, </a:t>
            </a:r>
            <a:r>
              <a:rPr lang="hu-HU" sz="1750" dirty="0" smtClean="0"/>
              <a:t>az Elefántcsontparti Köztársaságban és Angolában is</a:t>
            </a:r>
            <a:r>
              <a:rPr lang="hu-HU" sz="1750" dirty="0"/>
              <a:t>. </a:t>
            </a:r>
            <a:r>
              <a:rPr lang="hu-HU" sz="1750" dirty="0" smtClean="0"/>
              <a:t>Katar </a:t>
            </a:r>
            <a:r>
              <a:rPr lang="hu-HU" sz="1750" dirty="0"/>
              <a:t>LNG-</a:t>
            </a:r>
            <a:r>
              <a:rPr lang="hu-HU" sz="1750" dirty="0" err="1"/>
              <a:t>ben</a:t>
            </a:r>
            <a:r>
              <a:rPr lang="hu-HU" sz="1750" dirty="0"/>
              <a:t> rejlő legnagyobb erőssége, hogy teljeskörű szolgáltatónak tekinthető, hiszen nincs más olyan </a:t>
            </a:r>
            <a:r>
              <a:rPr lang="hu-HU" sz="1750" dirty="0" smtClean="0"/>
              <a:t>ország, amelynél egy </a:t>
            </a:r>
            <a:r>
              <a:rPr lang="hu-HU" sz="1750" dirty="0"/>
              <a:t>állami kézben van a szabályozás, a termék, a kitermelés, a </a:t>
            </a:r>
            <a:r>
              <a:rPr lang="hu-HU" sz="1750" dirty="0" smtClean="0"/>
              <a:t>feldolgozás, </a:t>
            </a:r>
            <a:r>
              <a:rPr lang="hu-HU" sz="1750" dirty="0"/>
              <a:t>a szállítás </a:t>
            </a:r>
            <a:r>
              <a:rPr lang="hu-HU" sz="1750" dirty="0" smtClean="0"/>
              <a:t>valamint helyenként még </a:t>
            </a:r>
            <a:r>
              <a:rPr lang="hu-HU" sz="1750" dirty="0"/>
              <a:t>az </a:t>
            </a:r>
            <a:r>
              <a:rPr lang="hu-HU" sz="1750" dirty="0" smtClean="0"/>
              <a:t>érkező és lefejtő </a:t>
            </a:r>
            <a:r>
              <a:rPr lang="hu-HU" sz="1750" dirty="0"/>
              <a:t>terminál is a saját tulajdona. </a:t>
            </a:r>
          </a:p>
          <a:p>
            <a:pPr algn="just"/>
            <a:r>
              <a:rPr lang="hu-HU" sz="1750" dirty="0"/>
              <a:t>Katart 2017 júniusában váratlanul érte a </a:t>
            </a:r>
            <a:r>
              <a:rPr lang="hu-HU" sz="1750" dirty="0" err="1" smtClean="0"/>
              <a:t>szomszédai</a:t>
            </a:r>
            <a:r>
              <a:rPr lang="hu-HU" sz="1750" dirty="0" smtClean="0"/>
              <a:t> ellene </a:t>
            </a:r>
            <a:r>
              <a:rPr lang="hu-HU" sz="1750" dirty="0"/>
              <a:t>intézett együttes blokádja. A blokád elleni védekezésként 40 milliárd dollárt költöttek a gazdaság életben tartására és a beszerzési útvonalak diverzifikálásra. Utóbbiban hangsúlyos szerepet kapott bizonyos termékek (főleg élelmiszer) esetében az önellátásra való áttérés. Kis lélekszámú országként felismerték, hogy a 2017 előtti időszak gyakorlatával szakítaniuk kell, ezért minden területen az önellátást tűzték ki célul. Az utóbbi 3 évben komoly sikereket értek el ezen a területen, pl. tej és tejtermékek, szárnyasok, mezőgazdasági termesztés</a:t>
            </a:r>
            <a:r>
              <a:rPr lang="hu-HU" sz="1750" dirty="0" smtClean="0"/>
              <a:t>, lélegeztetőgépgyártás, </a:t>
            </a:r>
            <a:r>
              <a:rPr lang="hu-HU" sz="1750" dirty="0"/>
              <a:t>stb</a:t>
            </a:r>
            <a:r>
              <a:rPr lang="hu-HU" sz="1750" dirty="0" smtClean="0"/>
              <a:t>.</a:t>
            </a:r>
            <a:endParaRPr lang="hu-HU" sz="1750" dirty="0"/>
          </a:p>
        </p:txBody>
      </p:sp>
    </p:spTree>
    <p:extLst>
      <p:ext uri="{BB962C8B-B14F-4D97-AF65-F5344CB8AC3E}">
        <p14:creationId xmlns:p14="http://schemas.microsoft.com/office/powerpoint/2010/main" val="18470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61022"/>
            <a:ext cx="8229600" cy="1143000"/>
          </a:xfrm>
        </p:spPr>
        <p:txBody>
          <a:bodyPr/>
          <a:lstStyle/>
          <a:p>
            <a:r>
              <a:rPr lang="hu-HU" sz="2800" dirty="0"/>
              <a:t>Gazdasági aktualitások, kilátások – </a:t>
            </a:r>
            <a:r>
              <a:rPr lang="hu-HU" sz="2800" dirty="0" smtClean="0"/>
              <a:t>III.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62056"/>
            <a:ext cx="8229600" cy="3502151"/>
          </a:xfrm>
        </p:spPr>
        <p:txBody>
          <a:bodyPr/>
          <a:lstStyle/>
          <a:p>
            <a:pPr algn="just"/>
            <a:r>
              <a:rPr lang="hu-HU" sz="1750" dirty="0" smtClean="0"/>
              <a:t>A </a:t>
            </a:r>
            <a:r>
              <a:rPr lang="hu-HU" sz="1750" dirty="0"/>
              <a:t>Covid-19 a katari gazdaságot megrázta, de mivel a 2017 óta fennálló blokád már jó felkészülés volt az ilyen válságok kezelésére, ezért a vírust Katar csak egy rövidtávú megoldandó helyzetnek tekinti</a:t>
            </a:r>
            <a:r>
              <a:rPr lang="hu-HU" sz="1750" dirty="0" smtClean="0"/>
              <a:t>.</a:t>
            </a:r>
          </a:p>
          <a:p>
            <a:pPr algn="just"/>
            <a:r>
              <a:rPr lang="hu-HU" sz="1750" dirty="0" smtClean="0"/>
              <a:t>A 2020 első félévében zajló nemzetközi olajválság, valamint </a:t>
            </a:r>
            <a:r>
              <a:rPr lang="hu-HU" sz="1750" dirty="0"/>
              <a:t>a </a:t>
            </a:r>
            <a:r>
              <a:rPr lang="hu-HU" sz="1750" dirty="0" err="1"/>
              <a:t>pandémia</a:t>
            </a:r>
            <a:r>
              <a:rPr lang="hu-HU" sz="1750" dirty="0"/>
              <a:t> ellenére is a gázszektor hosszú távú kilátásai stabilak. </a:t>
            </a:r>
            <a:r>
              <a:rPr lang="hu-HU" sz="1750" dirty="0" smtClean="0"/>
              <a:t>Kijelenthető</a:t>
            </a:r>
            <a:r>
              <a:rPr lang="hu-HU" sz="1750" dirty="0"/>
              <a:t>, hogy az Öböl-régióban Katar gazdasága a legstabilabb és legfelkészültebb egy a jelenlegihez hasonló válság sikeres leküzdésére</a:t>
            </a:r>
            <a:r>
              <a:rPr lang="hu-HU" sz="1750" dirty="0" smtClean="0"/>
              <a:t>.</a:t>
            </a:r>
          </a:p>
          <a:p>
            <a:pPr algn="just"/>
            <a:r>
              <a:rPr lang="hu-HU" sz="1750" dirty="0" smtClean="0"/>
              <a:t>Az </a:t>
            </a:r>
            <a:r>
              <a:rPr lang="hu-HU" sz="1750" dirty="0" err="1"/>
              <a:t>Al-Ula</a:t>
            </a:r>
            <a:r>
              <a:rPr lang="hu-HU" sz="1750" dirty="0"/>
              <a:t> Nyilatkozat aláírása </a:t>
            </a:r>
            <a:r>
              <a:rPr lang="hu-HU" sz="1750" b="1" dirty="0" smtClean="0"/>
              <a:t>2021. január 5-én </a:t>
            </a:r>
            <a:r>
              <a:rPr lang="hu-HU" sz="1750" b="1" dirty="0"/>
              <a:t>hivatalosan is véget vetett Katar blokádjának.</a:t>
            </a:r>
            <a:r>
              <a:rPr lang="hu-HU" sz="1750" dirty="0"/>
              <a:t> Katarnak ezzel lehetősége nyílik az Öböl gazdaságába történő </a:t>
            </a:r>
            <a:r>
              <a:rPr lang="hu-HU" sz="1750" dirty="0" err="1"/>
              <a:t>reintegrációra</a:t>
            </a:r>
            <a:r>
              <a:rPr lang="hu-HU" sz="1750" dirty="0"/>
              <a:t>: </a:t>
            </a:r>
            <a:r>
              <a:rPr lang="hu-HU" sz="1750" b="1" dirty="0"/>
              <a:t>egyszerűsödik a személy- és áruszállítás, megnyílnak a régi-új piacok, fellendülhet az ingatlanpiac és a katari bankrendszerre is kedvező hatással lesz a három és fél éve húzódó válság lezárása</a:t>
            </a:r>
            <a:r>
              <a:rPr lang="hu-HU" sz="1750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64198"/>
              </p:ext>
            </p:extLst>
          </p:nvPr>
        </p:nvGraphicFramePr>
        <p:xfrm>
          <a:off x="859536" y="5464207"/>
          <a:ext cx="7754113" cy="707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146481383"/>
                    </a:ext>
                  </a:extLst>
                </a:gridCol>
                <a:gridCol w="1427024">
                  <a:extLst>
                    <a:ext uri="{9D8B030D-6E8A-4147-A177-3AD203B41FA5}">
                      <a16:colId xmlns:a16="http://schemas.microsoft.com/office/drawing/2014/main" val="1254893174"/>
                    </a:ext>
                  </a:extLst>
                </a:gridCol>
                <a:gridCol w="2091056">
                  <a:extLst>
                    <a:ext uri="{9D8B030D-6E8A-4147-A177-3AD203B41FA5}">
                      <a16:colId xmlns:a16="http://schemas.microsoft.com/office/drawing/2014/main" val="2649771541"/>
                    </a:ext>
                  </a:extLst>
                </a:gridCol>
                <a:gridCol w="1721433">
                  <a:extLst>
                    <a:ext uri="{9D8B030D-6E8A-4147-A177-3AD203B41FA5}">
                      <a16:colId xmlns:a16="http://schemas.microsoft.com/office/drawing/2014/main" val="972096179"/>
                    </a:ext>
                  </a:extLst>
                </a:gridCol>
              </a:tblGrid>
              <a:tr h="3543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nemzetközi hitelminősítő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Moody’s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Standard &amp; </a:t>
                      </a:r>
                      <a:r>
                        <a:rPr lang="hu-HU" sz="1800" dirty="0" err="1">
                          <a:effectLst/>
                        </a:rPr>
                        <a:t>Poors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Fitch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3223683"/>
                  </a:ext>
                </a:extLst>
              </a:tr>
              <a:tr h="353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minősítési besorolás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Aa3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AA-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AA-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2653581"/>
                  </a:ext>
                </a:extLst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859536" y="6274946"/>
            <a:ext cx="5696712" cy="24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sz="10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https://tradingeconomics.com/qatar/rating</a:t>
            </a:r>
            <a:endParaRPr lang="hu-HU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348379"/>
            <a:ext cx="8229600" cy="696346"/>
          </a:xfrm>
        </p:spPr>
        <p:txBody>
          <a:bodyPr/>
          <a:lstStyle/>
          <a:p>
            <a:pPr lvl="1"/>
            <a:r>
              <a:rPr lang="hu-HU" sz="2800" dirty="0">
                <a:ea typeface="ＭＳ Ｐゴシック" pitchFamily="34" charset="-128"/>
              </a:rPr>
              <a:t>GDP </a:t>
            </a:r>
            <a:r>
              <a:rPr lang="hu-HU" sz="2800" dirty="0" smtClean="0">
                <a:ea typeface="ＭＳ Ｐゴシック" pitchFamily="34" charset="-128"/>
              </a:rPr>
              <a:t>előrejelzés (IMF, %)</a:t>
            </a:r>
            <a:endParaRPr lang="hu-HU" sz="2800" dirty="0">
              <a:ea typeface="ＭＳ Ｐゴシック" pitchFamily="34" charset="-128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07844"/>
              </p:ext>
            </p:extLst>
          </p:nvPr>
        </p:nvGraphicFramePr>
        <p:xfrm>
          <a:off x="457200" y="2335213"/>
          <a:ext cx="8229600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54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357523"/>
            <a:ext cx="8229600" cy="696346"/>
          </a:xfrm>
        </p:spPr>
        <p:txBody>
          <a:bodyPr/>
          <a:lstStyle/>
          <a:p>
            <a:pPr lvl="1"/>
            <a:r>
              <a:rPr lang="hu-HU" sz="2800" dirty="0" smtClean="0">
                <a:ea typeface="ＭＳ Ｐゴシック" pitchFamily="34" charset="-128"/>
              </a:rPr>
              <a:t>Infláció előrejelzés (IMF, %)</a:t>
            </a:r>
            <a:endParaRPr lang="hu-HU" sz="2800" dirty="0">
              <a:ea typeface="ＭＳ Ｐゴシック" pitchFamily="34" charset="-128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836549"/>
              </p:ext>
            </p:extLst>
          </p:nvPr>
        </p:nvGraphicFramePr>
        <p:xfrm>
          <a:off x="457200" y="2335213"/>
          <a:ext cx="8229600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24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357523"/>
            <a:ext cx="8229600" cy="696346"/>
          </a:xfrm>
        </p:spPr>
        <p:txBody>
          <a:bodyPr/>
          <a:lstStyle/>
          <a:p>
            <a:r>
              <a:rPr lang="hu-HU" sz="2800" dirty="0">
                <a:ea typeface="ＭＳ Ｐゴシック" pitchFamily="34" charset="-128"/>
              </a:rPr>
              <a:t>Feltételezett jövőbeli </a:t>
            </a:r>
            <a:r>
              <a:rPr lang="hu-HU" sz="2800" dirty="0" smtClean="0">
                <a:ea typeface="ＭＳ Ｐゴシック" pitchFamily="34" charset="-128"/>
              </a:rPr>
              <a:t>húzóágazatok</a:t>
            </a:r>
            <a:endParaRPr lang="hu-HU" sz="28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2643612"/>
            <a:ext cx="8229600" cy="3799422"/>
          </a:xfrm>
        </p:spPr>
        <p:txBody>
          <a:bodyPr/>
          <a:lstStyle/>
          <a:p>
            <a:r>
              <a:rPr lang="hu-HU" sz="2400" dirty="0" smtClean="0"/>
              <a:t>Energiaszektor</a:t>
            </a:r>
          </a:p>
          <a:p>
            <a:r>
              <a:rPr lang="hu-HU" sz="2400" dirty="0" smtClean="0"/>
              <a:t>ICT szektor (</a:t>
            </a:r>
            <a:r>
              <a:rPr lang="hu-HU" sz="2400" dirty="0" err="1" smtClean="0"/>
              <a:t>digitalizáció</a:t>
            </a:r>
            <a:r>
              <a:rPr lang="hu-HU" sz="2400" dirty="0" smtClean="0"/>
              <a:t>, Ipar 4.0, </a:t>
            </a:r>
            <a:r>
              <a:rPr lang="hu-HU" sz="2400" dirty="0" err="1" smtClean="0"/>
              <a:t>smart</a:t>
            </a:r>
            <a:r>
              <a:rPr lang="hu-HU" sz="2400" dirty="0" smtClean="0"/>
              <a:t> city, IT biztonság, </a:t>
            </a:r>
            <a:r>
              <a:rPr lang="hu-HU" sz="2400" dirty="0" err="1" smtClean="0"/>
              <a:t>cybersecurity</a:t>
            </a:r>
            <a:r>
              <a:rPr lang="hu-HU" sz="2400" dirty="0" smtClean="0"/>
              <a:t>)</a:t>
            </a:r>
            <a:endParaRPr lang="hu-HU" sz="2400" dirty="0"/>
          </a:p>
          <a:p>
            <a:r>
              <a:rPr lang="hu-HU" sz="2400" dirty="0" smtClean="0"/>
              <a:t>Mezőgazdaság; élelmiszeripari önellátás</a:t>
            </a:r>
          </a:p>
          <a:p>
            <a:r>
              <a:rPr lang="hu-HU" sz="2400" dirty="0" smtClean="0"/>
              <a:t>Közlekedés, infrastruktúra</a:t>
            </a:r>
          </a:p>
          <a:p>
            <a:r>
              <a:rPr lang="hu-HU" sz="2400" dirty="0"/>
              <a:t>Vízgazdálkodás (ivóvíz</a:t>
            </a:r>
            <a:r>
              <a:rPr lang="hu-HU" sz="2400" dirty="0" smtClean="0"/>
              <a:t>, </a:t>
            </a:r>
            <a:r>
              <a:rPr lang="hu-HU" sz="2400" dirty="0"/>
              <a:t>szenny-, ipari víz tisztítás</a:t>
            </a:r>
            <a:r>
              <a:rPr lang="hu-HU" sz="2400" dirty="0" smtClean="0"/>
              <a:t>)</a:t>
            </a:r>
          </a:p>
          <a:p>
            <a:r>
              <a:rPr lang="hu-HU" sz="2400" dirty="0"/>
              <a:t>Energiahatékonyság, környezetvédelmi </a:t>
            </a:r>
            <a:r>
              <a:rPr lang="hu-HU" sz="2400" dirty="0" smtClean="0"/>
              <a:t>technológiák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40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366667"/>
            <a:ext cx="8229600" cy="696346"/>
          </a:xfrm>
        </p:spPr>
        <p:txBody>
          <a:bodyPr/>
          <a:lstStyle/>
          <a:p>
            <a:pPr lvl="1"/>
            <a:r>
              <a:rPr lang="hu-HU" sz="2800" dirty="0">
                <a:ea typeface="ＭＳ Ｐゴシック" pitchFamily="34" charset="-128"/>
              </a:rPr>
              <a:t>Veszélyek, piacra lépési nehézségek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2580238"/>
            <a:ext cx="8311896" cy="3862796"/>
          </a:xfrm>
        </p:spPr>
        <p:txBody>
          <a:bodyPr/>
          <a:lstStyle/>
          <a:p>
            <a:r>
              <a:rPr lang="hu-HU" sz="2400" dirty="0" smtClean="0"/>
              <a:t>A két ország </a:t>
            </a:r>
            <a:r>
              <a:rPr lang="hu-HU" sz="2400" dirty="0"/>
              <a:t>közötti fizikai távolság </a:t>
            </a:r>
            <a:endParaRPr lang="hu-HU" sz="2400" dirty="0" smtClean="0"/>
          </a:p>
          <a:p>
            <a:r>
              <a:rPr lang="hu-HU" sz="2400" dirty="0"/>
              <a:t>Piacon való megjelenés leghatékonyabban vegyes vállalatokon (</a:t>
            </a:r>
            <a:r>
              <a:rPr lang="hu-HU" sz="2400" dirty="0" err="1"/>
              <a:t>joint</a:t>
            </a:r>
            <a:r>
              <a:rPr lang="hu-HU" sz="2400" dirty="0"/>
              <a:t> </a:t>
            </a:r>
            <a:r>
              <a:rPr lang="hu-HU" sz="2400" dirty="0" err="1"/>
              <a:t>venture</a:t>
            </a:r>
            <a:r>
              <a:rPr lang="hu-HU" sz="2400" dirty="0"/>
              <a:t>) keresztül lehetséges</a:t>
            </a:r>
          </a:p>
          <a:p>
            <a:r>
              <a:rPr lang="hu-HU" sz="2400" dirty="0" smtClean="0"/>
              <a:t>Magyar export árualap mennyisége</a:t>
            </a:r>
          </a:p>
          <a:p>
            <a:r>
              <a:rPr lang="hu-HU" sz="2400" dirty="0" smtClean="0"/>
              <a:t>Kommunikáció (nyelvtudás, marketing, kulturális különbségek)</a:t>
            </a:r>
          </a:p>
          <a:p>
            <a:r>
              <a:rPr lang="hu-HU" sz="2400" dirty="0" smtClean="0"/>
              <a:t>Erős konkurencia (USA, Nyugat-Európa, Ázsia)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00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366667"/>
            <a:ext cx="8229600" cy="696346"/>
          </a:xfrm>
        </p:spPr>
        <p:txBody>
          <a:bodyPr/>
          <a:lstStyle/>
          <a:p>
            <a:pPr lvl="1"/>
            <a:r>
              <a:rPr lang="hu-HU" sz="2800" dirty="0">
                <a:ea typeface="ＭＳ Ｐゴシック" pitchFamily="34" charset="-128"/>
              </a:rPr>
              <a:t>Adókörnyezet rövid bemutatása 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2471596"/>
            <a:ext cx="8229600" cy="3971438"/>
          </a:xfrm>
        </p:spPr>
        <p:txBody>
          <a:bodyPr/>
          <a:lstStyle/>
          <a:p>
            <a:r>
              <a:rPr lang="hu-HU" sz="2400" dirty="0" smtClean="0"/>
              <a:t>Jelenleg nincs sem SZJA, sem ÁFA fizetési kötelezettség</a:t>
            </a:r>
          </a:p>
          <a:p>
            <a:r>
              <a:rPr lang="hu-HU" sz="2400" dirty="0" smtClean="0"/>
              <a:t>5%-</a:t>
            </a:r>
            <a:r>
              <a:rPr lang="hu-HU" sz="2400" dirty="0" err="1" smtClean="0"/>
              <a:t>os</a:t>
            </a:r>
            <a:r>
              <a:rPr lang="hu-HU" sz="2400" dirty="0" smtClean="0"/>
              <a:t> ÁFA bevezetése 2022.01.01-től várható</a:t>
            </a:r>
          </a:p>
          <a:p>
            <a:r>
              <a:rPr lang="hu-HU" sz="2400" dirty="0" smtClean="0"/>
              <a:t>Cégek bevételeik után 10%-</a:t>
            </a:r>
            <a:r>
              <a:rPr lang="hu-HU" sz="2400" dirty="0" err="1" smtClean="0"/>
              <a:t>ot</a:t>
            </a:r>
            <a:r>
              <a:rPr lang="hu-HU" sz="2400" dirty="0" smtClean="0"/>
              <a:t> adóznak</a:t>
            </a:r>
          </a:p>
          <a:p>
            <a:pPr lvl="1"/>
            <a:r>
              <a:rPr lang="hu-HU" sz="2400" dirty="0" smtClean="0"/>
              <a:t>a katari adórendszerről bővebb tájékoztatás </a:t>
            </a:r>
            <a:r>
              <a:rPr lang="hu-HU" sz="2400" dirty="0" smtClean="0">
                <a:hlinkClick r:id="rId2"/>
              </a:rPr>
              <a:t>itt</a:t>
            </a:r>
            <a:endParaRPr lang="hu-HU" sz="24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59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357523"/>
            <a:ext cx="8229600" cy="696346"/>
          </a:xfrm>
        </p:spPr>
        <p:txBody>
          <a:bodyPr/>
          <a:lstStyle/>
          <a:p>
            <a:pPr lvl="1"/>
            <a:r>
              <a:rPr lang="hu-HU" sz="2800" dirty="0">
                <a:ea typeface="ＭＳ Ｐゴシック" pitchFamily="34" charset="-128"/>
              </a:rPr>
              <a:t>Kormányzati beruházási </a:t>
            </a:r>
            <a:r>
              <a:rPr lang="hu-HU" sz="2800" dirty="0" smtClean="0">
                <a:ea typeface="ＭＳ Ｐゴシック" pitchFamily="34" charset="-128"/>
              </a:rPr>
              <a:t>prioritások</a:t>
            </a:r>
            <a:endParaRPr lang="hu-HU" sz="2800" dirty="0">
              <a:ea typeface="ＭＳ Ｐゴシック" pitchFamily="34" charset="-128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34440" y="2370106"/>
            <a:ext cx="7452360" cy="3880903"/>
          </a:xfrm>
        </p:spPr>
        <p:txBody>
          <a:bodyPr/>
          <a:lstStyle/>
          <a:p>
            <a:r>
              <a:rPr lang="hu-HU" sz="2400" dirty="0" smtClean="0"/>
              <a:t>energetika</a:t>
            </a:r>
          </a:p>
          <a:p>
            <a:r>
              <a:rPr lang="hu-HU" sz="2400" dirty="0" smtClean="0"/>
              <a:t>közlekedési infrastruktúra fejlesztés</a:t>
            </a:r>
            <a:endParaRPr lang="hu-HU" sz="2400" dirty="0"/>
          </a:p>
          <a:p>
            <a:r>
              <a:rPr lang="hu-HU" sz="2400" dirty="0"/>
              <a:t>digitális </a:t>
            </a:r>
            <a:r>
              <a:rPr lang="hu-HU" sz="2400" dirty="0" smtClean="0"/>
              <a:t>infrastruktúra fejlesztés </a:t>
            </a:r>
            <a:r>
              <a:rPr lang="hu-HU" sz="2400" dirty="0"/>
              <a:t>(</a:t>
            </a:r>
            <a:r>
              <a:rPr lang="hu-HU" sz="2400" dirty="0" err="1"/>
              <a:t>new</a:t>
            </a:r>
            <a:r>
              <a:rPr lang="hu-HU" sz="2400" dirty="0"/>
              <a:t> </a:t>
            </a:r>
            <a:r>
              <a:rPr lang="hu-HU" sz="2400" dirty="0" err="1"/>
              <a:t>economy</a:t>
            </a:r>
            <a:r>
              <a:rPr lang="hu-HU" sz="2400" dirty="0"/>
              <a:t>)</a:t>
            </a:r>
          </a:p>
          <a:p>
            <a:r>
              <a:rPr lang="hu-HU" sz="2400" dirty="0" smtClean="0"/>
              <a:t>oktatás</a:t>
            </a:r>
          </a:p>
          <a:p>
            <a:r>
              <a:rPr lang="hu-HU" sz="2400" dirty="0" smtClean="0"/>
              <a:t>egészségügy</a:t>
            </a:r>
          </a:p>
          <a:p>
            <a:r>
              <a:rPr lang="hu-HU" sz="2400" dirty="0"/>
              <a:t>m</a:t>
            </a:r>
            <a:r>
              <a:rPr lang="hu-HU" sz="2400" dirty="0" smtClean="0"/>
              <a:t>ezőgazdaság</a:t>
            </a:r>
          </a:p>
          <a:p>
            <a:r>
              <a:rPr lang="hu-HU" sz="2400" dirty="0"/>
              <a:t>t</a:t>
            </a:r>
            <a:r>
              <a:rPr lang="hu-HU" sz="2400" dirty="0" smtClean="0"/>
              <a:t>urizmus</a:t>
            </a:r>
          </a:p>
          <a:p>
            <a:r>
              <a:rPr lang="hu-HU" sz="2400" dirty="0" smtClean="0"/>
              <a:t>sport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445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7664615"/>
              </p:ext>
            </p:extLst>
          </p:nvPr>
        </p:nvGraphicFramePr>
        <p:xfrm>
          <a:off x="502921" y="1822757"/>
          <a:ext cx="8245543" cy="434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Kereskedelmi forgalom</a:t>
            </a:r>
            <a:endParaRPr lang="en-US" sz="3200" dirty="0">
              <a:ea typeface="ＭＳ Ｐゴシック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397957" y="6172200"/>
            <a:ext cx="1060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KSH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4845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1200" dirty="0"/>
              <a:t>Ország területe:		11.586 km²</a:t>
            </a:r>
          </a:p>
          <a:p>
            <a:r>
              <a:rPr lang="hu-HU" sz="1200" dirty="0"/>
              <a:t>Lakossága:		</a:t>
            </a:r>
            <a:r>
              <a:rPr lang="hu-HU" sz="1200" dirty="0" smtClean="0"/>
              <a:t>2 881 053 </a:t>
            </a:r>
            <a:r>
              <a:rPr lang="hu-HU" sz="1200" dirty="0"/>
              <a:t>(</a:t>
            </a:r>
            <a:r>
              <a:rPr lang="hu-HU" sz="1200" dirty="0" smtClean="0"/>
              <a:t>2020. június)</a:t>
            </a:r>
            <a:endParaRPr lang="hu-HU" sz="1200" dirty="0"/>
          </a:p>
          <a:p>
            <a:r>
              <a:rPr lang="hu-HU" sz="1200" dirty="0"/>
              <a:t>Fővárosa:		</a:t>
            </a:r>
            <a:r>
              <a:rPr lang="hu-HU" sz="1200" dirty="0" smtClean="0"/>
              <a:t>Doha</a:t>
            </a:r>
            <a:endParaRPr lang="hu-HU" sz="1200" dirty="0"/>
          </a:p>
          <a:p>
            <a:r>
              <a:rPr lang="hu-HU" sz="1200" dirty="0"/>
              <a:t>Hivatalos nyelv:		arab</a:t>
            </a:r>
          </a:p>
          <a:p>
            <a:r>
              <a:rPr lang="hu-HU" sz="1200" dirty="0"/>
              <a:t>Beszélt nyelvek:		angol, hindi, urdu, </a:t>
            </a:r>
            <a:r>
              <a:rPr lang="hu-HU" sz="1200" dirty="0" smtClean="0"/>
              <a:t>perzsa</a:t>
            </a:r>
          </a:p>
          <a:p>
            <a:r>
              <a:rPr lang="hu-HU" sz="1200" dirty="0"/>
              <a:t>Pénznem:		katari </a:t>
            </a:r>
            <a:r>
              <a:rPr lang="hu-HU" sz="1200" dirty="0" err="1"/>
              <a:t>riál</a:t>
            </a:r>
            <a:r>
              <a:rPr lang="hu-HU" sz="1200" dirty="0"/>
              <a:t> (1 USD = 3.64 QAR)</a:t>
            </a:r>
          </a:p>
          <a:p>
            <a:r>
              <a:rPr lang="hu-HU" sz="1200" dirty="0" smtClean="0"/>
              <a:t>Nemzetiségi összetétel:</a:t>
            </a:r>
          </a:p>
          <a:p>
            <a:pPr lvl="1"/>
            <a:r>
              <a:rPr lang="hu-HU" sz="1200" dirty="0" smtClean="0"/>
              <a:t>arab</a:t>
            </a:r>
            <a:r>
              <a:rPr lang="hu-HU" sz="1200" dirty="0"/>
              <a:t> – </a:t>
            </a:r>
            <a:r>
              <a:rPr lang="hu-HU" sz="1200" dirty="0" smtClean="0"/>
              <a:t>40% </a:t>
            </a:r>
            <a:r>
              <a:rPr lang="hu-HU" sz="1200" dirty="0"/>
              <a:t>(katari arab – 35</a:t>
            </a:r>
            <a:r>
              <a:rPr lang="hu-HU" sz="1200" dirty="0" smtClean="0"/>
              <a:t>%, </a:t>
            </a:r>
            <a:r>
              <a:rPr lang="hu-HU" sz="1200" dirty="0"/>
              <a:t>más arab – 65</a:t>
            </a:r>
            <a:r>
              <a:rPr lang="hu-HU" sz="1200" dirty="0" smtClean="0"/>
              <a:t>%)</a:t>
            </a:r>
          </a:p>
          <a:p>
            <a:pPr lvl="1"/>
            <a:r>
              <a:rPr lang="hu-HU" sz="1200" dirty="0" smtClean="0"/>
              <a:t>indiai </a:t>
            </a:r>
            <a:r>
              <a:rPr lang="hu-HU" sz="1200" dirty="0"/>
              <a:t>– </a:t>
            </a:r>
            <a:r>
              <a:rPr lang="hu-HU" sz="1200" dirty="0" smtClean="0"/>
              <a:t>18%</a:t>
            </a:r>
          </a:p>
          <a:p>
            <a:pPr lvl="1"/>
            <a:r>
              <a:rPr lang="hu-HU" sz="1200" dirty="0" smtClean="0"/>
              <a:t>pakisztáni</a:t>
            </a:r>
            <a:r>
              <a:rPr lang="hu-HU" sz="1200" dirty="0"/>
              <a:t> – </a:t>
            </a:r>
            <a:r>
              <a:rPr lang="hu-HU" sz="1200" dirty="0" smtClean="0"/>
              <a:t>18%</a:t>
            </a:r>
          </a:p>
          <a:p>
            <a:pPr lvl="1"/>
            <a:r>
              <a:rPr lang="hu-HU" sz="1200" dirty="0" smtClean="0"/>
              <a:t>iráni</a:t>
            </a:r>
            <a:r>
              <a:rPr lang="hu-HU" sz="1200" dirty="0"/>
              <a:t> – </a:t>
            </a:r>
            <a:r>
              <a:rPr lang="hu-HU" sz="1200" dirty="0" smtClean="0"/>
              <a:t>10%</a:t>
            </a:r>
          </a:p>
          <a:p>
            <a:pPr lvl="1"/>
            <a:r>
              <a:rPr lang="hu-HU" sz="1200" dirty="0" smtClean="0"/>
              <a:t>egyéb </a:t>
            </a:r>
            <a:r>
              <a:rPr lang="hu-HU" sz="1200" dirty="0"/>
              <a:t>– </a:t>
            </a:r>
            <a:r>
              <a:rPr lang="hu-HU" sz="1200" dirty="0" smtClean="0"/>
              <a:t>14%    </a:t>
            </a:r>
            <a:endParaRPr lang="hu-HU" sz="1200" dirty="0"/>
          </a:p>
          <a:p>
            <a:r>
              <a:rPr lang="hu-HU" sz="1200" dirty="0" smtClean="0"/>
              <a:t>Vallás:</a:t>
            </a:r>
          </a:p>
          <a:p>
            <a:pPr lvl="1"/>
            <a:r>
              <a:rPr lang="hu-HU" sz="1200" dirty="0" smtClean="0"/>
              <a:t>muszlim </a:t>
            </a:r>
            <a:r>
              <a:rPr lang="hu-HU" sz="1200" dirty="0"/>
              <a:t>(</a:t>
            </a:r>
            <a:r>
              <a:rPr lang="hu-HU" sz="1200" dirty="0" smtClean="0"/>
              <a:t>szunnita)</a:t>
            </a:r>
            <a:r>
              <a:rPr lang="hu-HU" sz="1200" dirty="0"/>
              <a:t> – </a:t>
            </a:r>
            <a:r>
              <a:rPr lang="hu-HU" sz="1200" dirty="0" smtClean="0"/>
              <a:t>77,5%</a:t>
            </a:r>
          </a:p>
          <a:p>
            <a:pPr lvl="1"/>
            <a:r>
              <a:rPr lang="hu-HU" sz="1200" dirty="0" smtClean="0"/>
              <a:t>keresztény</a:t>
            </a:r>
            <a:r>
              <a:rPr lang="hu-HU" sz="1200" dirty="0"/>
              <a:t> – </a:t>
            </a:r>
            <a:r>
              <a:rPr lang="hu-HU" sz="1200" dirty="0" smtClean="0"/>
              <a:t>8,5%</a:t>
            </a:r>
          </a:p>
          <a:p>
            <a:pPr lvl="1"/>
            <a:r>
              <a:rPr lang="hu-HU" sz="1200" dirty="0" smtClean="0"/>
              <a:t>egyéb</a:t>
            </a:r>
            <a:r>
              <a:rPr lang="hu-HU" sz="1200" dirty="0"/>
              <a:t> – </a:t>
            </a:r>
            <a:r>
              <a:rPr lang="hu-HU" sz="1200" dirty="0" smtClean="0"/>
              <a:t>14%</a:t>
            </a:r>
            <a:endParaRPr lang="hu-HU" sz="1200" dirty="0"/>
          </a:p>
          <a:p>
            <a:r>
              <a:rPr lang="hu-HU" sz="1200" dirty="0"/>
              <a:t>Államforma:		alkotmányos monarchia</a:t>
            </a:r>
          </a:p>
          <a:p>
            <a:r>
              <a:rPr lang="hu-HU" sz="1200" dirty="0"/>
              <a:t>Államfő:			</a:t>
            </a:r>
            <a:r>
              <a:rPr lang="hu-HU" sz="1200" dirty="0" err="1"/>
              <a:t>Tamim</a:t>
            </a:r>
            <a:r>
              <a:rPr lang="hu-HU" sz="1200" dirty="0"/>
              <a:t> Bin </a:t>
            </a:r>
            <a:r>
              <a:rPr lang="hu-HU" sz="1200" dirty="0" err="1"/>
              <a:t>Hamad</a:t>
            </a:r>
            <a:r>
              <a:rPr lang="hu-HU" sz="1200" dirty="0"/>
              <a:t> </a:t>
            </a:r>
            <a:r>
              <a:rPr lang="hu-HU" sz="1200" dirty="0" err="1"/>
              <a:t>Al</a:t>
            </a:r>
            <a:r>
              <a:rPr lang="hu-HU" sz="1200" dirty="0"/>
              <a:t> </a:t>
            </a:r>
            <a:r>
              <a:rPr lang="hu-HU" sz="1200" dirty="0" err="1"/>
              <a:t>Thani</a:t>
            </a:r>
            <a:r>
              <a:rPr lang="hu-HU" sz="1200" dirty="0"/>
              <a:t> sejk</a:t>
            </a:r>
          </a:p>
          <a:p>
            <a:r>
              <a:rPr lang="hu-HU" sz="1200" dirty="0"/>
              <a:t>Nemzeti ünnep:		december 18. </a:t>
            </a:r>
          </a:p>
          <a:p>
            <a:r>
              <a:rPr lang="hu-HU" sz="1200" dirty="0"/>
              <a:t>Függetlenné vált:	</a:t>
            </a:r>
            <a:r>
              <a:rPr lang="hu-HU" sz="1200" dirty="0" smtClean="0"/>
              <a:t>1971</a:t>
            </a:r>
            <a:r>
              <a:rPr lang="hu-HU" sz="1200" dirty="0"/>
              <a:t>. szeptember </a:t>
            </a:r>
            <a:r>
              <a:rPr lang="hu-HU" sz="1200" dirty="0" smtClean="0"/>
              <a:t>1.</a:t>
            </a:r>
            <a:endParaRPr lang="hu-HU" sz="1200" dirty="0"/>
          </a:p>
          <a:p>
            <a:endParaRPr lang="hu-HU" sz="1100" dirty="0"/>
          </a:p>
        </p:txBody>
      </p:sp>
      <p:pic>
        <p:nvPicPr>
          <p:cNvPr id="13" name="Tartalom helye 12" descr="https://www.cia.gov/library/publications/the-world-factbook/graphics/maps/qa-map.gi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12" y="1600200"/>
            <a:ext cx="208257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540173"/>
          </a:xfrm>
        </p:spPr>
        <p:txBody>
          <a:bodyPr/>
          <a:lstStyle/>
          <a:p>
            <a:r>
              <a:rPr lang="hu-HU" sz="2800" dirty="0" smtClean="0"/>
              <a:t>Exportszerkezet (Ft)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96269" y="6095679"/>
            <a:ext cx="119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KSH</a:t>
            </a:r>
            <a:endParaRPr lang="hu-HU" sz="1200" dirty="0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26536"/>
              </p:ext>
            </p:extLst>
          </p:nvPr>
        </p:nvGraphicFramePr>
        <p:xfrm>
          <a:off x="457202" y="2286000"/>
          <a:ext cx="8229598" cy="3072384"/>
        </p:xfrm>
        <a:graphic>
          <a:graphicData uri="http://schemas.openxmlformats.org/drawingml/2006/table">
            <a:tbl>
              <a:tblPr/>
              <a:tblGrid>
                <a:gridCol w="2359151">
                  <a:extLst>
                    <a:ext uri="{9D8B030D-6E8A-4147-A177-3AD203B41FA5}">
                      <a16:colId xmlns:a16="http://schemas.microsoft.com/office/drawing/2014/main" val="705848674"/>
                    </a:ext>
                  </a:extLst>
                </a:gridCol>
                <a:gridCol w="1464703">
                  <a:extLst>
                    <a:ext uri="{9D8B030D-6E8A-4147-A177-3AD203B41FA5}">
                      <a16:colId xmlns:a16="http://schemas.microsoft.com/office/drawing/2014/main" val="4010960537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4266625371"/>
                    </a:ext>
                  </a:extLst>
                </a:gridCol>
                <a:gridCol w="1512916">
                  <a:extLst>
                    <a:ext uri="{9D8B030D-6E8A-4147-A177-3AD203B41FA5}">
                      <a16:colId xmlns:a16="http://schemas.microsoft.com/office/drawing/2014/main" val="3912611013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1003294330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2016. év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2017. év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. év</a:t>
                      </a:r>
                      <a:endParaRPr lang="hu-HU" sz="14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2019. év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58416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Élelmiszerek, italok, dohány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384.481.609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1.101.011.000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1.518.484.552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1.636.911.877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74967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Nyersanyagok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17.554.776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57.788.495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294.816.304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1.491.268.539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22090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Energiahordozók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769.801.531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1.204.233.005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2.056.286.815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1.597.483.865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47078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Feldolgozott termékek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1.437.973.141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2.005.997.481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2.082.365.871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4.418.439.900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11890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Gépek és szállítóeszközök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4.145.162.400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3.630.504.173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2.400.926.649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+mj-lt"/>
                        </a:rPr>
                        <a:t>      </a:t>
                      </a:r>
                      <a:r>
                        <a:rPr lang="hu-HU" sz="1400" b="0" i="0" u="none" strike="noStrike" dirty="0" smtClean="0">
                          <a:effectLst/>
                          <a:latin typeface="+mj-lt"/>
                        </a:rPr>
                        <a:t>4.356.892.856 </a:t>
                      </a:r>
                      <a:endParaRPr lang="hu-HU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6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4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540173"/>
          </a:xfrm>
        </p:spPr>
        <p:txBody>
          <a:bodyPr/>
          <a:lstStyle/>
          <a:p>
            <a:r>
              <a:rPr lang="hu-HU" sz="2800" dirty="0"/>
              <a:t>Gazdaságdiplomáciai </a:t>
            </a:r>
            <a:r>
              <a:rPr lang="hu-HU" sz="2800" dirty="0" smtClean="0"/>
              <a:t>kapcsolatrendszerünk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7688"/>
            <a:ext cx="8229600" cy="4714864"/>
          </a:xfrm>
        </p:spPr>
        <p:txBody>
          <a:bodyPr/>
          <a:lstStyle/>
          <a:p>
            <a:pPr algn="just"/>
            <a:r>
              <a:rPr lang="hu-HU" sz="2200" dirty="0"/>
              <a:t>K</a:t>
            </a:r>
            <a:r>
              <a:rPr lang="hu-HU" sz="2200" dirty="0" smtClean="0"/>
              <a:t>ettős </a:t>
            </a:r>
            <a:r>
              <a:rPr lang="hu-HU" sz="2200" dirty="0"/>
              <a:t>adóztatás elkerüléséről szóló egyezmény (</a:t>
            </a:r>
            <a:r>
              <a:rPr lang="hu-HU" sz="2200" dirty="0" smtClean="0"/>
              <a:t>2012)</a:t>
            </a:r>
            <a:endParaRPr lang="hu-HU" sz="2200" dirty="0"/>
          </a:p>
          <a:p>
            <a:pPr algn="just"/>
            <a:r>
              <a:rPr lang="hu-HU" sz="2200" dirty="0" smtClean="0"/>
              <a:t>Gazdasági Együttműködési Megállapodás (2013)</a:t>
            </a:r>
          </a:p>
          <a:p>
            <a:pPr algn="just"/>
            <a:r>
              <a:rPr lang="hu-HU" sz="2200" dirty="0" smtClean="0"/>
              <a:t>Gazdasági Vegyes Bizottság </a:t>
            </a:r>
            <a:r>
              <a:rPr lang="hu-HU" sz="2200" dirty="0"/>
              <a:t>első ülése </a:t>
            </a:r>
            <a:r>
              <a:rPr lang="hu-HU" sz="2200" dirty="0" smtClean="0"/>
              <a:t>Budapesten (2014)</a:t>
            </a:r>
          </a:p>
          <a:p>
            <a:pPr algn="just"/>
            <a:r>
              <a:rPr lang="hu-HU" sz="2200" dirty="0" smtClean="0"/>
              <a:t>Kulturális</a:t>
            </a:r>
            <a:r>
              <a:rPr lang="hu-HU" sz="2200" dirty="0"/>
              <a:t>, oktatási és tudományos együttműködési </a:t>
            </a:r>
            <a:r>
              <a:rPr lang="hu-HU" sz="2200" dirty="0" smtClean="0"/>
              <a:t>megállapodás (2014)</a:t>
            </a:r>
          </a:p>
          <a:p>
            <a:pPr algn="just"/>
            <a:r>
              <a:rPr lang="hu-HU" sz="2200" dirty="0" smtClean="0"/>
              <a:t>Légiközlekedési Megállapodás (2016)</a:t>
            </a:r>
          </a:p>
          <a:p>
            <a:pPr algn="just"/>
            <a:r>
              <a:rPr lang="hu-HU" sz="2200" dirty="0" smtClean="0"/>
              <a:t>Beruházásvédelmi Megállapodás kidolgozás alatt áll</a:t>
            </a:r>
          </a:p>
          <a:p>
            <a:pPr algn="just"/>
            <a:r>
              <a:rPr lang="hu-HU" sz="2200" dirty="0" smtClean="0"/>
              <a:t>Vízügyi Megállapodás </a:t>
            </a:r>
            <a:r>
              <a:rPr lang="hu-HU" sz="2200" dirty="0" err="1" smtClean="0"/>
              <a:t>kidologzás</a:t>
            </a:r>
            <a:r>
              <a:rPr lang="hu-HU" sz="2200" dirty="0" smtClean="0"/>
              <a:t> alatt áll</a:t>
            </a:r>
          </a:p>
          <a:p>
            <a:pPr algn="just"/>
            <a:r>
              <a:rPr lang="hu-HU" sz="2200" dirty="0" smtClean="0"/>
              <a:t>Mezőgazdasági Megállapodás aláírásra vár </a:t>
            </a:r>
          </a:p>
          <a:p>
            <a:pPr algn="just"/>
            <a:r>
              <a:rPr lang="hu-HU" sz="2200" dirty="0" smtClean="0"/>
              <a:t>Magyar állampolgárok Katarba történő belépéshez vízumot érkezésüket követően a határon vehetnek fel (</a:t>
            </a:r>
            <a:r>
              <a:rPr lang="hu-HU" sz="2200" i="1" dirty="0" err="1" smtClean="0"/>
              <a:t>visa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on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arrival</a:t>
            </a:r>
            <a:r>
              <a:rPr lang="hu-HU" sz="2200" dirty="0" smtClean="0"/>
              <a:t>)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7000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549227"/>
          </a:xfrm>
        </p:spPr>
        <p:txBody>
          <a:bodyPr/>
          <a:lstStyle/>
          <a:p>
            <a:r>
              <a:rPr lang="hu-HU" sz="2800" dirty="0"/>
              <a:t>Vásárokon való részvétel, kereskedelmi </a:t>
            </a:r>
            <a:r>
              <a:rPr lang="hu-HU" sz="2800" dirty="0" smtClean="0"/>
              <a:t>delegációk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93976"/>
            <a:ext cx="8229600" cy="4252503"/>
          </a:xfrm>
        </p:spPr>
        <p:txBody>
          <a:bodyPr/>
          <a:lstStyle/>
          <a:p>
            <a:r>
              <a:rPr lang="hu-HU" sz="2000" dirty="0" smtClean="0"/>
              <a:t>A legjelentősebb katari vásárok:</a:t>
            </a:r>
          </a:p>
          <a:p>
            <a:pPr lvl="1"/>
            <a:r>
              <a:rPr lang="hu-HU" sz="2000" dirty="0" smtClean="0"/>
              <a:t>Project </a:t>
            </a:r>
            <a:r>
              <a:rPr lang="hu-HU" sz="2000" dirty="0" err="1" smtClean="0"/>
              <a:t>Qatar</a:t>
            </a:r>
            <a:endParaRPr lang="hu-HU" sz="2000" dirty="0" smtClean="0"/>
          </a:p>
          <a:p>
            <a:pPr lvl="1"/>
            <a:r>
              <a:rPr lang="hu-HU" sz="2000" dirty="0" smtClean="0"/>
              <a:t>The Big 5 </a:t>
            </a:r>
            <a:r>
              <a:rPr lang="hu-HU" sz="2000" dirty="0" err="1" smtClean="0"/>
              <a:t>Construct</a:t>
            </a:r>
            <a:endParaRPr lang="hu-HU" sz="2000" dirty="0" smtClean="0"/>
          </a:p>
          <a:p>
            <a:pPr lvl="1"/>
            <a:r>
              <a:rPr lang="hu-HU" sz="2000" dirty="0" smtClean="0"/>
              <a:t>INDEX </a:t>
            </a:r>
            <a:r>
              <a:rPr lang="hu-HU" sz="2000" dirty="0" err="1" smtClean="0"/>
              <a:t>Qatar</a:t>
            </a:r>
            <a:endParaRPr lang="hu-HU" sz="2000" dirty="0" smtClean="0"/>
          </a:p>
          <a:p>
            <a:pPr lvl="1"/>
            <a:r>
              <a:rPr lang="hu-HU" sz="2000" dirty="0" smtClean="0"/>
              <a:t>QITCOM</a:t>
            </a:r>
          </a:p>
          <a:p>
            <a:pPr lvl="1"/>
            <a:r>
              <a:rPr lang="hu-HU" sz="2000" dirty="0" smtClean="0"/>
              <a:t>DIMDEX</a:t>
            </a:r>
          </a:p>
          <a:p>
            <a:pPr lvl="1"/>
            <a:r>
              <a:rPr lang="hu-HU" sz="2000" dirty="0" err="1" smtClean="0"/>
              <a:t>Hospitality</a:t>
            </a:r>
            <a:r>
              <a:rPr lang="hu-HU" sz="2000" dirty="0" smtClean="0"/>
              <a:t> </a:t>
            </a:r>
            <a:r>
              <a:rPr lang="hu-HU" sz="2000" dirty="0" err="1" smtClean="0"/>
              <a:t>Qatar</a:t>
            </a:r>
            <a:endParaRPr lang="hu-HU" sz="2000" dirty="0" smtClean="0"/>
          </a:p>
          <a:p>
            <a:pPr lvl="1"/>
            <a:r>
              <a:rPr lang="hu-HU" sz="2000" dirty="0" err="1" smtClean="0"/>
              <a:t>Agriteq</a:t>
            </a:r>
            <a:r>
              <a:rPr lang="hu-HU" sz="2000" dirty="0" smtClean="0"/>
              <a:t>, </a:t>
            </a:r>
            <a:r>
              <a:rPr lang="hu-HU" sz="2000" dirty="0" err="1" smtClean="0"/>
              <a:t>Enviroteq</a:t>
            </a:r>
            <a:endParaRPr lang="hu-HU" sz="2000" dirty="0" smtClean="0"/>
          </a:p>
          <a:p>
            <a:pPr lvl="1"/>
            <a:r>
              <a:rPr lang="en-US" sz="2000" dirty="0" err="1"/>
              <a:t>Moushtrayat</a:t>
            </a:r>
            <a:r>
              <a:rPr lang="en-US" sz="2000" dirty="0"/>
              <a:t> Exhibition </a:t>
            </a:r>
            <a:r>
              <a:rPr lang="en-US" sz="2000" dirty="0" smtClean="0"/>
              <a:t>(Government </a:t>
            </a:r>
            <a:r>
              <a:rPr lang="en-US" sz="2000" dirty="0"/>
              <a:t>Procurement and Contracting Conference &amp; Exhibition)</a:t>
            </a:r>
            <a:endParaRPr lang="hu-HU" sz="2000" dirty="0" smtClean="0"/>
          </a:p>
          <a:p>
            <a:pPr lvl="1"/>
            <a:r>
              <a:rPr lang="hu-HU" sz="2000" dirty="0" smtClean="0"/>
              <a:t>a 2021 októberére tervezett International </a:t>
            </a:r>
            <a:r>
              <a:rPr lang="hu-HU" sz="2000" dirty="0" err="1"/>
              <a:t>Horticultural</a:t>
            </a:r>
            <a:r>
              <a:rPr lang="hu-HU" sz="2000" dirty="0"/>
              <a:t> </a:t>
            </a:r>
            <a:r>
              <a:rPr lang="hu-HU" sz="2000" dirty="0" err="1" smtClean="0"/>
              <a:t>Exhibition</a:t>
            </a:r>
            <a:r>
              <a:rPr lang="hu-HU" sz="2000" dirty="0" smtClean="0"/>
              <a:t>-t </a:t>
            </a:r>
            <a:r>
              <a:rPr lang="hu-HU" sz="2000" i="1" dirty="0" smtClean="0"/>
              <a:t>a Covid-19 </a:t>
            </a:r>
            <a:r>
              <a:rPr lang="hu-HU" sz="2000" i="1" dirty="0" err="1" smtClean="0"/>
              <a:t>pandémia</a:t>
            </a:r>
            <a:r>
              <a:rPr lang="hu-HU" sz="2000" i="1" dirty="0" smtClean="0"/>
              <a:t> okán áthelyezték 2023 októberre</a:t>
            </a:r>
            <a:r>
              <a:rPr lang="hu-H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5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694082"/>
          </a:xfrm>
        </p:spPr>
        <p:txBody>
          <a:bodyPr/>
          <a:lstStyle/>
          <a:p>
            <a:r>
              <a:rPr lang="hu-HU" sz="2400" dirty="0"/>
              <a:t>Üzleti környezetre vonatkozó gyakorlati tudnivalók: állami ünnepek, üzleti kultúra tudnivalók (interkulturális, protokoll, stb.)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76856"/>
            <a:ext cx="8348472" cy="4066590"/>
          </a:xfrm>
        </p:spPr>
        <p:txBody>
          <a:bodyPr/>
          <a:lstStyle/>
          <a:p>
            <a:pPr algn="just"/>
            <a:r>
              <a:rPr lang="hu-HU" sz="1800" dirty="0"/>
              <a:t>Fontos figyelemmel követni </a:t>
            </a:r>
            <a:r>
              <a:rPr lang="hu-HU" sz="1800" dirty="0" smtClean="0"/>
              <a:t>a </a:t>
            </a:r>
            <a:r>
              <a:rPr lang="hu-HU" sz="1800" dirty="0"/>
              <a:t>vallási </a:t>
            </a:r>
            <a:r>
              <a:rPr lang="hu-HU" sz="1800" dirty="0" smtClean="0"/>
              <a:t>ünnepek, </a:t>
            </a:r>
            <a:r>
              <a:rPr lang="hu-HU" sz="1800" dirty="0"/>
              <a:t>például a Ramadán, az </a:t>
            </a:r>
            <a:r>
              <a:rPr lang="hu-HU" sz="1800" dirty="0" err="1"/>
              <a:t>Eid</a:t>
            </a:r>
            <a:r>
              <a:rPr lang="hu-HU" sz="1800" dirty="0"/>
              <a:t> </a:t>
            </a:r>
            <a:r>
              <a:rPr lang="hu-HU" sz="1800" dirty="0" err="1"/>
              <a:t>al-Fitr</a:t>
            </a:r>
            <a:r>
              <a:rPr lang="hu-HU" sz="1800" dirty="0"/>
              <a:t>, a </a:t>
            </a:r>
            <a:r>
              <a:rPr lang="hu-HU" sz="1800" dirty="0" err="1"/>
              <a:t>Hajj</a:t>
            </a:r>
            <a:r>
              <a:rPr lang="hu-HU" sz="1800" dirty="0"/>
              <a:t> és az </a:t>
            </a:r>
            <a:r>
              <a:rPr lang="hu-HU" sz="1800" dirty="0" err="1"/>
              <a:t>Eid</a:t>
            </a:r>
            <a:r>
              <a:rPr lang="hu-HU" sz="1800" dirty="0"/>
              <a:t> </a:t>
            </a:r>
            <a:r>
              <a:rPr lang="hu-HU" sz="1800" dirty="0" err="1"/>
              <a:t>al-Adha</a:t>
            </a:r>
            <a:r>
              <a:rPr lang="hu-HU" sz="1800" dirty="0"/>
              <a:t> </a:t>
            </a:r>
            <a:r>
              <a:rPr lang="hu-HU" sz="1800" dirty="0" smtClean="0"/>
              <a:t>évről-évre változó időszakát.</a:t>
            </a:r>
          </a:p>
          <a:p>
            <a:pPr algn="just"/>
            <a:r>
              <a:rPr lang="hu-HU" sz="1800" dirty="0" smtClean="0"/>
              <a:t>Munkaszüneti nap a nemzeti ünnep december 18-án, valamint a Nemzeti Sport Nap február második keddjén.</a:t>
            </a:r>
          </a:p>
          <a:p>
            <a:pPr algn="just"/>
            <a:r>
              <a:rPr lang="hu-HU" sz="1800" dirty="0" smtClean="0"/>
              <a:t>Munkaidő: közigazgatásban 7-14 óráig, magánszektorban 8-12, majd 16-20 óráig.</a:t>
            </a:r>
          </a:p>
          <a:p>
            <a:pPr algn="just"/>
            <a:r>
              <a:rPr lang="hu-HU" sz="1800" dirty="0"/>
              <a:t>A hétvége – Európától </a:t>
            </a:r>
            <a:r>
              <a:rPr lang="hu-HU" sz="1800" dirty="0" smtClean="0"/>
              <a:t>eltérő módon – péntek és szombat.</a:t>
            </a:r>
            <a:endParaRPr lang="hu-HU" sz="1800" dirty="0"/>
          </a:p>
          <a:p>
            <a:pPr algn="just"/>
            <a:r>
              <a:rPr lang="hu-HU" sz="1800" dirty="0" smtClean="0"/>
              <a:t>Katarban </a:t>
            </a:r>
            <a:r>
              <a:rPr lang="hu-HU" sz="1800" dirty="0"/>
              <a:t>is rendkívül fontos a személyes kapcsolat a cégek között, ez az egyik legjobb módja a kapcsolatrendszer szélesítésének. A személyes jelenlét, valamint üzleti célú látogatások megvalósítása a két ország közötti távolság és az ebből fakadó költségek ellenére </a:t>
            </a:r>
            <a:r>
              <a:rPr lang="hu-HU" sz="1800" dirty="0" smtClean="0"/>
              <a:t>erősen ajánlott</a:t>
            </a:r>
            <a:r>
              <a:rPr lang="hu-HU" sz="1800" dirty="0"/>
              <a:t>. A telefonos </a:t>
            </a:r>
            <a:r>
              <a:rPr lang="hu-HU" sz="1800" dirty="0" smtClean="0"/>
              <a:t>kommunikáció elengedhetetlen. </a:t>
            </a:r>
          </a:p>
          <a:p>
            <a:pPr algn="just"/>
            <a:r>
              <a:rPr lang="hu-HU" sz="1800" dirty="0" smtClean="0"/>
              <a:t>Katar </a:t>
            </a:r>
            <a:r>
              <a:rPr lang="hu-HU" sz="1800" dirty="0"/>
              <a:t>az egyik legkevésbé korrupt ország a Közel-Keleten és Észak-Afrikában a </a:t>
            </a:r>
            <a:r>
              <a:rPr lang="hu-HU" sz="1800" dirty="0" err="1"/>
              <a:t>Transparency</a:t>
            </a:r>
            <a:r>
              <a:rPr lang="hu-HU" sz="1800" dirty="0"/>
              <a:t> International 2019-es korrupciós észlelési indexe </a:t>
            </a:r>
            <a:r>
              <a:rPr lang="hu-HU" sz="1800" dirty="0" smtClean="0"/>
              <a:t>alapján. Globálisan a </a:t>
            </a:r>
            <a:r>
              <a:rPr lang="hu-HU" sz="1800" dirty="0"/>
              <a:t>180 nemzet közül </a:t>
            </a:r>
            <a:r>
              <a:rPr lang="hu-HU" sz="1800" dirty="0" smtClean="0"/>
              <a:t>30. a legkevésbé korrupt nemzetek rangsorában.  A </a:t>
            </a:r>
            <a:r>
              <a:rPr lang="hu-HU" sz="1800" dirty="0"/>
              <a:t>pénzmosás elleni küzdelem jegyében </a:t>
            </a:r>
            <a:r>
              <a:rPr lang="hu-HU" sz="1800" dirty="0" smtClean="0"/>
              <a:t>szoros </a:t>
            </a:r>
            <a:r>
              <a:rPr lang="hu-HU" sz="1800" dirty="0"/>
              <a:t>figyelemmel követik a </a:t>
            </a:r>
            <a:r>
              <a:rPr lang="hu-HU" sz="1800" dirty="0" smtClean="0"/>
              <a:t>pénzmozgásokat.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9129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639762"/>
          </a:xfrm>
        </p:spPr>
        <p:txBody>
          <a:bodyPr/>
          <a:lstStyle/>
          <a:p>
            <a:r>
              <a:rPr lang="hu-HU" sz="2800" dirty="0"/>
              <a:t>Beviteli szabályozás sajátosságai, különleges előírások, piacra lépési nehézségek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516862"/>
            <a:ext cx="8229600" cy="4103393"/>
          </a:xfrm>
        </p:spPr>
        <p:txBody>
          <a:bodyPr/>
          <a:lstStyle/>
          <a:p>
            <a:pPr algn="just"/>
            <a:r>
              <a:rPr lang="hu-HU" sz="2200" dirty="0"/>
              <a:t>A General </a:t>
            </a:r>
            <a:r>
              <a:rPr lang="hu-HU" sz="2200" dirty="0" err="1"/>
              <a:t>Authority</a:t>
            </a:r>
            <a:r>
              <a:rPr lang="hu-HU" sz="2200" dirty="0"/>
              <a:t> of </a:t>
            </a:r>
            <a:r>
              <a:rPr lang="hu-HU" sz="2200" dirty="0" err="1" smtClean="0"/>
              <a:t>Customs</a:t>
            </a:r>
            <a:r>
              <a:rPr lang="hu-HU" sz="2200" dirty="0" smtClean="0"/>
              <a:t> </a:t>
            </a:r>
            <a:r>
              <a:rPr lang="hu-HU" sz="2200" dirty="0" smtClean="0">
                <a:hlinkClick r:id="rId2"/>
              </a:rPr>
              <a:t>honlapján</a:t>
            </a:r>
            <a:r>
              <a:rPr lang="hu-HU" sz="2200" dirty="0" smtClean="0"/>
              <a:t>, illetve a </a:t>
            </a:r>
            <a:r>
              <a:rPr lang="hu-HU" sz="2200" dirty="0" smtClean="0">
                <a:hlinkClick r:id="rId3"/>
              </a:rPr>
              <a:t>kormányzati portálon</a:t>
            </a:r>
            <a:r>
              <a:rPr lang="hu-HU" sz="2200" dirty="0" smtClean="0"/>
              <a:t> elérhetőek </a:t>
            </a:r>
            <a:r>
              <a:rPr lang="hu-HU" sz="2200" dirty="0"/>
              <a:t>a legfontosabb tudnivalók, így a tilalom alá eső termékek </a:t>
            </a:r>
            <a:r>
              <a:rPr lang="hu-HU" sz="2200" dirty="0" smtClean="0"/>
              <a:t>is.</a:t>
            </a:r>
          </a:p>
          <a:p>
            <a:pPr algn="just"/>
            <a:r>
              <a:rPr lang="hu-HU" sz="2200" dirty="0" smtClean="0"/>
              <a:t>Az </a:t>
            </a:r>
            <a:r>
              <a:rPr lang="hu-HU" sz="2200" dirty="0"/>
              <a:t>Öböl-menti Együttműködési Tanács </a:t>
            </a:r>
            <a:r>
              <a:rPr lang="hu-HU" sz="2200" dirty="0" err="1" smtClean="0"/>
              <a:t>országaimak</a:t>
            </a:r>
            <a:r>
              <a:rPr lang="hu-HU" sz="2200" dirty="0" smtClean="0"/>
              <a:t> egyezménye alapján a legtöbb termékre 5%, acélra 20% vámot vetnek ki. Alkohol és sertéshús, illetve ezeket tartalmazó termékek behozatala alapvetően tilos.</a:t>
            </a:r>
          </a:p>
          <a:p>
            <a:pPr algn="just"/>
            <a:r>
              <a:rPr lang="hu-HU" sz="2200" dirty="0" smtClean="0"/>
              <a:t>A dohányárura, szénsavas üdítőkre, energiaitalokra és „különleges termékekre”, 50-100%-</a:t>
            </a:r>
            <a:r>
              <a:rPr lang="hu-HU" sz="2200" dirty="0" err="1" smtClean="0"/>
              <a:t>os</a:t>
            </a:r>
            <a:r>
              <a:rPr lang="hu-HU" sz="2200" dirty="0" smtClean="0"/>
              <a:t> fogyasztási adó vonatkozik.</a:t>
            </a:r>
          </a:p>
          <a:p>
            <a:pPr algn="just"/>
            <a:r>
              <a:rPr lang="hu-HU" sz="2200" dirty="0" smtClean="0"/>
              <a:t>Élelmiszerimport részletes szabályzása: </a:t>
            </a:r>
            <a:r>
              <a:rPr lang="hu-HU" sz="2200" dirty="0">
                <a:hlinkClick r:id="rId4"/>
              </a:rPr>
              <a:t>Port Health &amp; </a:t>
            </a:r>
            <a:r>
              <a:rPr lang="hu-HU" sz="2200" dirty="0" err="1">
                <a:hlinkClick r:id="rId4"/>
              </a:rPr>
              <a:t>Food</a:t>
            </a:r>
            <a:r>
              <a:rPr lang="hu-HU" sz="2200" dirty="0">
                <a:hlinkClick r:id="rId4"/>
              </a:rPr>
              <a:t> </a:t>
            </a:r>
            <a:r>
              <a:rPr lang="hu-HU" sz="2200" dirty="0" err="1" smtClean="0">
                <a:hlinkClick r:id="rId4"/>
              </a:rPr>
              <a:t>Control</a:t>
            </a:r>
            <a:endParaRPr lang="hu-HU" sz="2200" dirty="0" smtClean="0"/>
          </a:p>
          <a:p>
            <a:pPr algn="just"/>
            <a:r>
              <a:rPr lang="hu-HU" sz="2200" dirty="0" smtClean="0">
                <a:hlinkClick r:id="rId5"/>
              </a:rPr>
              <a:t>Elektronikus egyablakos ügyintézés</a:t>
            </a:r>
            <a:endParaRPr 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19481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51186"/>
            <a:ext cx="8229600" cy="666922"/>
          </a:xfrm>
        </p:spPr>
        <p:txBody>
          <a:bodyPr/>
          <a:lstStyle/>
          <a:p>
            <a:r>
              <a:rPr lang="hu-HU" sz="2800" dirty="0" smtClean="0"/>
              <a:t>Bankrendszer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18108"/>
            <a:ext cx="8229600" cy="1982076"/>
          </a:xfrm>
        </p:spPr>
        <p:txBody>
          <a:bodyPr/>
          <a:lstStyle/>
          <a:p>
            <a:pPr algn="just"/>
            <a:r>
              <a:rPr lang="hu-HU" sz="2200" dirty="0" smtClean="0"/>
              <a:t>A Katari </a:t>
            </a:r>
            <a:r>
              <a:rPr lang="hu-HU" sz="2200" dirty="0"/>
              <a:t>Nemzeti </a:t>
            </a:r>
            <a:r>
              <a:rPr lang="hu-HU" sz="2200" dirty="0" smtClean="0"/>
              <a:t>Bank a Közel-Kelet és Észak-Afrika legnagyobb Nemzeti Bankja, </a:t>
            </a:r>
            <a:r>
              <a:rPr lang="hu-HU" sz="2200" dirty="0"/>
              <a:t>amelynek teljes vagyona meghaladja a 229,1 milliárd </a:t>
            </a:r>
            <a:r>
              <a:rPr lang="hu-HU" sz="2200" dirty="0" smtClean="0"/>
              <a:t>amerikai dollárt.</a:t>
            </a:r>
            <a:endParaRPr lang="hu-HU" sz="2200" dirty="0"/>
          </a:p>
          <a:p>
            <a:pPr algn="just"/>
            <a:r>
              <a:rPr lang="hu-HU" sz="2200" dirty="0" smtClean="0"/>
              <a:t>Az </a:t>
            </a:r>
            <a:r>
              <a:rPr lang="hu-HU" sz="2200" dirty="0"/>
              <a:t>országban </a:t>
            </a:r>
            <a:r>
              <a:rPr lang="hu-HU" sz="2200" dirty="0" smtClean="0"/>
              <a:t>fejlett kereskedelmi bankrendszer </a:t>
            </a:r>
            <a:r>
              <a:rPr lang="hu-HU" sz="2200" dirty="0"/>
              <a:t>működik, az ügyintézés folyamata </a:t>
            </a:r>
            <a:r>
              <a:rPr lang="hu-HU" sz="2200" dirty="0" smtClean="0"/>
              <a:t>azonban sok esetben </a:t>
            </a:r>
            <a:r>
              <a:rPr lang="hu-HU" sz="2200" dirty="0"/>
              <a:t>jóval </a:t>
            </a:r>
            <a:r>
              <a:rPr lang="hu-HU" sz="2200" dirty="0" smtClean="0"/>
              <a:t>hosszabb és egyben bonyolultabb az európainál. Katarban </a:t>
            </a:r>
            <a:r>
              <a:rPr lang="hu-HU" sz="2200" dirty="0"/>
              <a:t>17 </a:t>
            </a:r>
            <a:r>
              <a:rPr lang="hu-HU" sz="2200" dirty="0" smtClean="0"/>
              <a:t>kereskedelmi bank végez pénzügyi tevékenységet, közülük 7 </a:t>
            </a:r>
            <a:r>
              <a:rPr lang="hu-HU" sz="2200" dirty="0"/>
              <a:t>külföldi intézmény. </a:t>
            </a:r>
            <a:r>
              <a:rPr lang="hu-HU" sz="2200" dirty="0" smtClean="0"/>
              <a:t>Katarban hat befektetési társaság, </a:t>
            </a:r>
            <a:r>
              <a:rPr lang="hu-HU" sz="2200" dirty="0"/>
              <a:t>16 </a:t>
            </a:r>
            <a:r>
              <a:rPr lang="hu-HU" sz="2200" dirty="0" smtClean="0"/>
              <a:t>biztosítótársaság </a:t>
            </a:r>
            <a:r>
              <a:rPr lang="hu-HU" sz="2200" dirty="0"/>
              <a:t>és 17 befektetési </a:t>
            </a:r>
            <a:r>
              <a:rPr lang="hu-HU" sz="2200" dirty="0" smtClean="0"/>
              <a:t>alapja működik hivatalosan.</a:t>
            </a:r>
          </a:p>
          <a:p>
            <a:pPr algn="just"/>
            <a:r>
              <a:rPr lang="hu-HU" sz="2200" dirty="0" smtClean="0"/>
              <a:t>Mivel </a:t>
            </a:r>
            <a:r>
              <a:rPr lang="hu-HU" sz="2200" dirty="0"/>
              <a:t>a katari </a:t>
            </a:r>
            <a:r>
              <a:rPr lang="hu-HU" sz="2200" dirty="0" err="1"/>
              <a:t>riál</a:t>
            </a:r>
            <a:r>
              <a:rPr lang="hu-HU" sz="2200" dirty="0"/>
              <a:t> iránti kereslet </a:t>
            </a:r>
            <a:r>
              <a:rPr lang="hu-HU" sz="2200" dirty="0" smtClean="0"/>
              <a:t>a világban minimális</a:t>
            </a:r>
            <a:r>
              <a:rPr lang="hu-HU" sz="2200" dirty="0"/>
              <a:t>, </a:t>
            </a:r>
            <a:r>
              <a:rPr lang="hu-HU" sz="2200" dirty="0" smtClean="0"/>
              <a:t>valamint a katari  </a:t>
            </a:r>
            <a:r>
              <a:rPr lang="hu-HU" sz="2200" dirty="0"/>
              <a:t>nemzetgazdaság dollárban árazott olaj- és gázbevételektől függ, a kormány a </a:t>
            </a:r>
            <a:r>
              <a:rPr lang="hu-HU" sz="2200" dirty="0" err="1"/>
              <a:t>riált</a:t>
            </a:r>
            <a:r>
              <a:rPr lang="hu-HU" sz="2200" dirty="0"/>
              <a:t> az amerikai dollárhoz </a:t>
            </a:r>
            <a:r>
              <a:rPr lang="hu-HU" sz="2200" dirty="0" smtClean="0"/>
              <a:t>kötötte 2001-ben. </a:t>
            </a:r>
            <a:r>
              <a:rPr lang="hu-HU" sz="2200" dirty="0"/>
              <a:t>A hivatalos rögzítési </a:t>
            </a:r>
            <a:r>
              <a:rPr lang="hu-HU" sz="2200" dirty="0" smtClean="0"/>
              <a:t>árfolyam </a:t>
            </a:r>
            <a:r>
              <a:rPr lang="hu-HU" sz="2200" b="1" dirty="0" smtClean="0"/>
              <a:t>1,00 </a:t>
            </a:r>
            <a:r>
              <a:rPr lang="hu-HU" sz="2200" b="1" dirty="0"/>
              <a:t>USD </a:t>
            </a:r>
            <a:r>
              <a:rPr lang="hu-HU" sz="2200" b="1" dirty="0" smtClean="0"/>
              <a:t>= </a:t>
            </a:r>
            <a:r>
              <a:rPr lang="hu-HU" sz="2200" b="1" dirty="0"/>
              <a:t>3,64 </a:t>
            </a:r>
            <a:r>
              <a:rPr lang="hu-HU" sz="2200" b="1" dirty="0" smtClean="0"/>
              <a:t>QAR</a:t>
            </a:r>
            <a:r>
              <a:rPr lang="hu-HU" sz="2200" dirty="0" smtClean="0"/>
              <a:t>.</a:t>
            </a:r>
            <a:endParaRPr lang="hu-HU" sz="2200" dirty="0"/>
          </a:p>
          <a:p>
            <a:pPr algn="just"/>
            <a:endParaRPr lang="hu-HU" sz="1050" dirty="0" smtClean="0"/>
          </a:p>
        </p:txBody>
      </p:sp>
    </p:spTree>
    <p:extLst>
      <p:ext uri="{BB962C8B-B14F-4D97-AF65-F5344CB8AC3E}">
        <p14:creationId xmlns:p14="http://schemas.microsoft.com/office/powerpoint/2010/main" val="20281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730296"/>
          </a:xfrm>
        </p:spPr>
        <p:txBody>
          <a:bodyPr/>
          <a:lstStyle/>
          <a:p>
            <a:r>
              <a:rPr lang="hu-HU" sz="2800" dirty="0"/>
              <a:t>Közbeszerzési rendszer, részvételi lehetőségek projektekben, közbeszerzésekben, pályázatokban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88055"/>
            <a:ext cx="8229600" cy="3238108"/>
          </a:xfrm>
        </p:spPr>
        <p:txBody>
          <a:bodyPr/>
          <a:lstStyle/>
          <a:p>
            <a:r>
              <a:rPr lang="hu-HU" dirty="0" err="1">
                <a:hlinkClick r:id="rId2"/>
              </a:rPr>
              <a:t>Government</a:t>
            </a:r>
            <a:r>
              <a:rPr lang="hu-HU" dirty="0">
                <a:hlinkClick r:id="rId2"/>
              </a:rPr>
              <a:t> </a:t>
            </a:r>
            <a:r>
              <a:rPr lang="hu-HU" dirty="0" err="1">
                <a:hlinkClick r:id="rId2"/>
              </a:rPr>
              <a:t>Procurement</a:t>
            </a:r>
            <a:r>
              <a:rPr lang="hu-HU" dirty="0">
                <a:hlinkClick r:id="rId2"/>
              </a:rPr>
              <a:t> </a:t>
            </a:r>
            <a:r>
              <a:rPr lang="hu-HU" dirty="0" err="1" smtClean="0">
                <a:hlinkClick r:id="rId2"/>
              </a:rPr>
              <a:t>Portal</a:t>
            </a:r>
            <a:endParaRPr lang="hu-HU" dirty="0" smtClean="0"/>
          </a:p>
          <a:p>
            <a:r>
              <a:rPr lang="hu-HU" dirty="0" err="1" smtClean="0">
                <a:hlinkClick r:id="rId3"/>
              </a:rPr>
              <a:t>Ashghal</a:t>
            </a:r>
            <a:r>
              <a:rPr lang="hu-HU" dirty="0" smtClean="0">
                <a:hlinkClick r:id="rId3"/>
              </a:rPr>
              <a:t> – Public Works </a:t>
            </a:r>
            <a:r>
              <a:rPr lang="hu-HU" dirty="0" err="1" smtClean="0">
                <a:hlinkClick r:id="rId3"/>
              </a:rPr>
              <a:t>Authority</a:t>
            </a:r>
            <a:endParaRPr lang="hu-HU" dirty="0" smtClean="0"/>
          </a:p>
          <a:p>
            <a:r>
              <a:rPr lang="hu-HU" dirty="0" err="1" smtClean="0">
                <a:hlinkClick r:id="rId4"/>
              </a:rPr>
              <a:t>Kahramaa</a:t>
            </a:r>
            <a:r>
              <a:rPr lang="hu-HU" dirty="0" smtClean="0">
                <a:hlinkClick r:id="rId4"/>
              </a:rPr>
              <a:t> – </a:t>
            </a:r>
            <a:r>
              <a:rPr lang="hu-HU" dirty="0" err="1" smtClean="0">
                <a:hlinkClick r:id="rId4"/>
              </a:rPr>
              <a:t>Qatar</a:t>
            </a:r>
            <a:r>
              <a:rPr lang="hu-HU" dirty="0" smtClean="0">
                <a:hlinkClick r:id="rId4"/>
              </a:rPr>
              <a:t> General </a:t>
            </a:r>
            <a:r>
              <a:rPr lang="hu-HU" dirty="0" err="1" smtClean="0">
                <a:hlinkClick r:id="rId4"/>
              </a:rPr>
              <a:t>Electricity</a:t>
            </a:r>
            <a:r>
              <a:rPr lang="hu-HU" dirty="0" smtClean="0">
                <a:hlinkClick r:id="rId4"/>
              </a:rPr>
              <a:t> &amp; </a:t>
            </a:r>
            <a:r>
              <a:rPr lang="hu-HU" dirty="0" err="1" smtClean="0">
                <a:hlinkClick r:id="rId4"/>
              </a:rPr>
              <a:t>Water</a:t>
            </a:r>
            <a:r>
              <a:rPr lang="hu-HU" dirty="0" smtClean="0">
                <a:hlinkClick r:id="rId4"/>
              </a:rPr>
              <a:t> Corporation</a:t>
            </a:r>
            <a:endParaRPr lang="hu-HU" dirty="0" smtClean="0"/>
          </a:p>
          <a:p>
            <a:r>
              <a:rPr lang="hu-HU" dirty="0" err="1" smtClean="0">
                <a:hlinkClick r:id="rId5"/>
              </a:rPr>
              <a:t>Supreme</a:t>
            </a:r>
            <a:r>
              <a:rPr lang="hu-HU" dirty="0" smtClean="0">
                <a:hlinkClick r:id="rId5"/>
              </a:rPr>
              <a:t> </a:t>
            </a:r>
            <a:r>
              <a:rPr lang="hu-HU" dirty="0" err="1" smtClean="0">
                <a:hlinkClick r:id="rId5"/>
              </a:rPr>
              <a:t>Committee</a:t>
            </a:r>
            <a:r>
              <a:rPr lang="hu-HU" dirty="0" smtClean="0">
                <a:hlinkClick r:id="rId5"/>
              </a:rPr>
              <a:t> </a:t>
            </a:r>
            <a:r>
              <a:rPr lang="hu-HU" dirty="0" err="1" smtClean="0">
                <a:hlinkClick r:id="rId5"/>
              </a:rPr>
              <a:t>for</a:t>
            </a:r>
            <a:r>
              <a:rPr lang="hu-HU" dirty="0" smtClean="0">
                <a:hlinkClick r:id="rId5"/>
              </a:rPr>
              <a:t> </a:t>
            </a:r>
            <a:r>
              <a:rPr lang="hu-HU" dirty="0" err="1" smtClean="0">
                <a:hlinkClick r:id="rId5"/>
              </a:rPr>
              <a:t>Delivery</a:t>
            </a:r>
            <a:r>
              <a:rPr lang="hu-HU" dirty="0" smtClean="0">
                <a:hlinkClick r:id="rId5"/>
              </a:rPr>
              <a:t> and </a:t>
            </a:r>
            <a:r>
              <a:rPr lang="hu-HU" dirty="0" err="1" smtClean="0">
                <a:hlinkClick r:id="rId5"/>
              </a:rPr>
              <a:t>Legacy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26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712189"/>
          </a:xfrm>
        </p:spPr>
        <p:txBody>
          <a:bodyPr/>
          <a:lstStyle/>
          <a:p>
            <a:r>
              <a:rPr lang="hu-HU" sz="2800" dirty="0"/>
              <a:t>Célországban található </a:t>
            </a:r>
            <a:r>
              <a:rPr lang="hu-HU" sz="2800" dirty="0" smtClean="0"/>
              <a:t>partnerszervezetek</a:t>
            </a:r>
            <a:br>
              <a:rPr lang="hu-HU" sz="2800" dirty="0" smtClean="0"/>
            </a:br>
            <a:r>
              <a:rPr lang="hu-HU" sz="2800" dirty="0" smtClean="0"/>
              <a:t>(kamarák</a:t>
            </a:r>
            <a:r>
              <a:rPr lang="hu-HU" sz="2800" dirty="0"/>
              <a:t>, szövetségek, exportösztönző társszervezet)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33323"/>
            <a:ext cx="8229600" cy="3192840"/>
          </a:xfrm>
        </p:spPr>
        <p:txBody>
          <a:bodyPr/>
          <a:lstStyle/>
          <a:p>
            <a:r>
              <a:rPr lang="hu-HU" dirty="0" err="1" smtClean="0"/>
              <a:t>Qatar</a:t>
            </a:r>
            <a:r>
              <a:rPr lang="hu-HU" dirty="0" smtClean="0"/>
              <a:t> </a:t>
            </a:r>
            <a:r>
              <a:rPr lang="en-US" dirty="0" smtClean="0"/>
              <a:t>Chamber</a:t>
            </a:r>
            <a:r>
              <a:rPr lang="hu-HU" dirty="0" smtClean="0"/>
              <a:t> 13 szakbizottsággal</a:t>
            </a:r>
          </a:p>
          <a:p>
            <a:pPr lvl="1"/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qatarchamber.com</a:t>
            </a: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687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540173"/>
          </a:xfrm>
        </p:spPr>
        <p:txBody>
          <a:bodyPr/>
          <a:lstStyle/>
          <a:p>
            <a:r>
              <a:rPr lang="hu-HU" sz="2800" dirty="0"/>
              <a:t>Szállítási lehetőségek és feltételei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73655"/>
            <a:ext cx="8229600" cy="3699834"/>
          </a:xfrm>
        </p:spPr>
        <p:txBody>
          <a:bodyPr/>
          <a:lstStyle/>
          <a:p>
            <a:r>
              <a:rPr lang="hu-HU" sz="2800" dirty="0" err="1" smtClean="0">
                <a:hlinkClick r:id="rId2"/>
              </a:rPr>
              <a:t>Hamad</a:t>
            </a:r>
            <a:r>
              <a:rPr lang="hu-HU" sz="2800" dirty="0" smtClean="0">
                <a:hlinkClick r:id="rId2"/>
              </a:rPr>
              <a:t> International Airport</a:t>
            </a:r>
            <a:endParaRPr lang="hu-HU" sz="2800" dirty="0" smtClean="0"/>
          </a:p>
          <a:p>
            <a:pPr lvl="1"/>
            <a:r>
              <a:rPr lang="hu-HU" dirty="0" smtClean="0"/>
              <a:t>Normál esetben napi 230 személyszállító és 29 </a:t>
            </a:r>
            <a:r>
              <a:rPr lang="hu-HU" dirty="0" err="1" smtClean="0"/>
              <a:t>cargo</a:t>
            </a:r>
            <a:r>
              <a:rPr lang="hu-HU" dirty="0" smtClean="0"/>
              <a:t> járat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pandémia</a:t>
            </a:r>
            <a:r>
              <a:rPr lang="hu-HU" dirty="0" smtClean="0"/>
              <a:t> időszakában is heti 3 </a:t>
            </a:r>
            <a:r>
              <a:rPr lang="hu-HU" dirty="0" err="1" smtClean="0"/>
              <a:t>Qatar</a:t>
            </a:r>
            <a:r>
              <a:rPr lang="hu-HU" dirty="0" smtClean="0"/>
              <a:t> Airways járat van a Budapest – Doha útvonalon</a:t>
            </a:r>
          </a:p>
          <a:p>
            <a:r>
              <a:rPr lang="hu-HU" sz="2800" dirty="0" err="1" smtClean="0">
                <a:hlinkClick r:id="rId3"/>
              </a:rPr>
              <a:t>Hamad</a:t>
            </a:r>
            <a:r>
              <a:rPr lang="hu-HU" sz="2800" dirty="0" smtClean="0">
                <a:hlinkClick r:id="rId3"/>
              </a:rPr>
              <a:t> Port</a:t>
            </a:r>
            <a:endParaRPr lang="hu-HU" sz="2800" dirty="0" smtClean="0"/>
          </a:p>
          <a:p>
            <a:pPr lvl="1"/>
            <a:r>
              <a:rPr lang="hu-HU" dirty="0" smtClean="0"/>
              <a:t>a Közel-Kelet forgalmának 27%-át bonyolítja, 15+ hajózási útvonallal, 7.5 m TEU kapacitással</a:t>
            </a:r>
          </a:p>
          <a:p>
            <a:r>
              <a:rPr lang="hu-HU" sz="2800" dirty="0" smtClean="0"/>
              <a:t>Mindkettő közvetlen kapcsolatban van az új </a:t>
            </a:r>
            <a:r>
              <a:rPr lang="hu-HU" sz="2800" dirty="0" err="1" smtClean="0">
                <a:hlinkClick r:id="rId4"/>
              </a:rPr>
              <a:t>Qatar</a:t>
            </a:r>
            <a:r>
              <a:rPr lang="hu-HU" sz="2800" dirty="0" smtClean="0">
                <a:hlinkClick r:id="rId4"/>
              </a:rPr>
              <a:t> Free </a:t>
            </a:r>
            <a:r>
              <a:rPr lang="hu-HU" sz="2800" dirty="0" err="1" smtClean="0">
                <a:hlinkClick r:id="rId4"/>
              </a:rPr>
              <a:t>Zone</a:t>
            </a:r>
            <a:r>
              <a:rPr lang="hu-HU" sz="2800" dirty="0" err="1" smtClean="0"/>
              <a:t>-nal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478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540173"/>
          </a:xfrm>
        </p:spPr>
        <p:txBody>
          <a:bodyPr/>
          <a:lstStyle/>
          <a:p>
            <a:pPr lvl="1"/>
            <a:r>
              <a:rPr lang="hu-HU" sz="2400" dirty="0"/>
              <a:t>Befektetés-ösztönzési projektek az előző években, fókusz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4190"/>
            <a:ext cx="8229600" cy="4173648"/>
          </a:xfrm>
        </p:spPr>
        <p:txBody>
          <a:bodyPr/>
          <a:lstStyle/>
          <a:p>
            <a:pPr algn="just"/>
            <a:r>
              <a:rPr lang="hu-HU" sz="2000" dirty="0"/>
              <a:t>Katar </a:t>
            </a:r>
            <a:r>
              <a:rPr lang="hu-HU" sz="2000" dirty="0" smtClean="0"/>
              <a:t>elkötelezettségét </a:t>
            </a:r>
            <a:r>
              <a:rPr lang="hu-HU" sz="2000" dirty="0"/>
              <a:t>a gazdaság, társadalom, emberi és környezeti fejlődés irányába bizonyítja, hogy a főbb ágazatokban a beruházások nem késnek és a rájuk fordított összeg 2,6</a:t>
            </a:r>
            <a:r>
              <a:rPr lang="hu-HU" sz="2000" dirty="0" smtClean="0"/>
              <a:t>%-</a:t>
            </a:r>
            <a:r>
              <a:rPr lang="hu-HU" sz="2000" dirty="0" err="1" smtClean="0"/>
              <a:t>kal</a:t>
            </a:r>
            <a:r>
              <a:rPr lang="hu-HU" sz="2000" dirty="0" smtClean="0"/>
              <a:t> nőtt </a:t>
            </a:r>
            <a:r>
              <a:rPr lang="hu-HU" sz="2000" dirty="0"/>
              <a:t>az előző évhez képest </a:t>
            </a:r>
            <a:r>
              <a:rPr lang="hu-HU" sz="2000" dirty="0" smtClean="0"/>
              <a:t>(25 </a:t>
            </a:r>
            <a:r>
              <a:rPr lang="hu-HU" sz="2000" dirty="0"/>
              <a:t>milliárd </a:t>
            </a:r>
            <a:r>
              <a:rPr lang="hu-HU" sz="2000" dirty="0" smtClean="0"/>
              <a:t>USD), </a:t>
            </a:r>
            <a:r>
              <a:rPr lang="hu-HU" sz="2000" dirty="0"/>
              <a:t>amelyből 6,5 </a:t>
            </a:r>
            <a:r>
              <a:rPr lang="hu-HU" sz="2000" dirty="0" err="1"/>
              <a:t>mrd</a:t>
            </a:r>
            <a:r>
              <a:rPr lang="hu-HU" sz="2000" dirty="0"/>
              <a:t> USD az egészségügy, </a:t>
            </a:r>
            <a:r>
              <a:rPr lang="hu-HU" sz="2000" dirty="0" smtClean="0"/>
              <a:t>5,8 </a:t>
            </a:r>
            <a:r>
              <a:rPr lang="hu-HU" sz="2000" dirty="0" err="1" smtClean="0"/>
              <a:t>mrd</a:t>
            </a:r>
            <a:r>
              <a:rPr lang="hu-HU" sz="2000" dirty="0" smtClean="0"/>
              <a:t> </a:t>
            </a:r>
            <a:r>
              <a:rPr lang="hu-HU" sz="2000" dirty="0"/>
              <a:t>USD az oktatás fejlesztésére lett elkülönítve. A nagy projektek </a:t>
            </a:r>
            <a:r>
              <a:rPr lang="hu-HU" sz="2000" dirty="0" smtClean="0"/>
              <a:t>jelentik a </a:t>
            </a:r>
            <a:r>
              <a:rPr lang="hu-HU" sz="2000" dirty="0"/>
              <a:t>kiadások 47</a:t>
            </a:r>
            <a:r>
              <a:rPr lang="hu-HU" sz="2000" dirty="0" smtClean="0"/>
              <a:t>%-át.</a:t>
            </a:r>
            <a:endParaRPr lang="hu-HU" sz="2000" dirty="0"/>
          </a:p>
          <a:p>
            <a:pPr algn="just"/>
            <a:r>
              <a:rPr lang="hu-HU" sz="2000" dirty="0"/>
              <a:t>A megaberuházások közül a 2022-es </a:t>
            </a:r>
            <a:r>
              <a:rPr lang="hu-HU" sz="2000" dirty="0" smtClean="0"/>
              <a:t>labdarúgó </a:t>
            </a:r>
            <a:r>
              <a:rPr lang="hu-HU" sz="2000" dirty="0"/>
              <a:t>világbajnoksághoz kapcsolódó projektek folytatása és befejezése, valamint a kapcsolódó szállítási és infrastrukturális projektek a </a:t>
            </a:r>
            <a:r>
              <a:rPr lang="hu-HU" sz="2000" dirty="0" smtClean="0"/>
              <a:t>blokád ellenére </a:t>
            </a:r>
            <a:r>
              <a:rPr lang="hu-HU" sz="2000" dirty="0"/>
              <a:t>is prioritásként szerepelnek a költségvetésben</a:t>
            </a:r>
            <a:r>
              <a:rPr lang="hu-HU" sz="2000" dirty="0" smtClean="0"/>
              <a:t>.</a:t>
            </a:r>
          </a:p>
          <a:p>
            <a:pPr algn="just"/>
            <a:r>
              <a:rPr lang="hu-HU" sz="2000" dirty="0" smtClean="0"/>
              <a:t>Kiemelt területek</a:t>
            </a:r>
            <a:r>
              <a:rPr lang="hu-HU" sz="2000" dirty="0"/>
              <a:t> akár 100%-</a:t>
            </a:r>
            <a:r>
              <a:rPr lang="hu-HU" sz="2000" dirty="0" err="1"/>
              <a:t>os</a:t>
            </a:r>
            <a:r>
              <a:rPr lang="hu-HU" sz="2000" dirty="0"/>
              <a:t> </a:t>
            </a:r>
            <a:r>
              <a:rPr lang="hu-HU" sz="2000" dirty="0" smtClean="0"/>
              <a:t>külföldi tulajdonrésszel: energetika, közlekedési </a:t>
            </a:r>
            <a:r>
              <a:rPr lang="hu-HU" sz="2000" dirty="0"/>
              <a:t>infrastruktúra </a:t>
            </a:r>
            <a:r>
              <a:rPr lang="hu-HU" sz="2000" dirty="0" smtClean="0"/>
              <a:t>fejlesztés, digitális </a:t>
            </a:r>
            <a:r>
              <a:rPr lang="hu-HU" sz="2000" dirty="0"/>
              <a:t>infrastruktúra fejlesztés (</a:t>
            </a: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 smtClean="0"/>
              <a:t>economy</a:t>
            </a:r>
            <a:r>
              <a:rPr lang="hu-HU" sz="2000" dirty="0" smtClean="0"/>
              <a:t>), oktatás, egészségügy, mezőgazdaság, turizmus, sport.</a:t>
            </a:r>
            <a:endParaRPr lang="hu-HU" sz="2000" dirty="0"/>
          </a:p>
          <a:p>
            <a:pPr algn="just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907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8533" y="1373371"/>
            <a:ext cx="8229600" cy="5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Fontosabb </a:t>
            </a:r>
            <a:r>
              <a:rPr lang="hu-HU" sz="2800" dirty="0">
                <a:solidFill>
                  <a:schemeClr val="tx1"/>
                </a:solidFill>
              </a:rPr>
              <a:t>gazdasági </a:t>
            </a:r>
            <a:r>
              <a:rPr lang="hu-HU" sz="2800" dirty="0" smtClean="0">
                <a:solidFill>
                  <a:schemeClr val="tx1"/>
                </a:solidFill>
              </a:rPr>
              <a:t>mutatók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696712" y="5943600"/>
            <a:ext cx="2843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https</a:t>
            </a:r>
            <a:r>
              <a:rPr lang="hu-HU" sz="1200" dirty="0"/>
              <a:t>://</a:t>
            </a:r>
            <a:r>
              <a:rPr lang="hu-HU" sz="1200" dirty="0" smtClean="0"/>
              <a:t>databank.worldbank.org</a:t>
            </a:r>
            <a:endParaRPr lang="hu-HU" sz="1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3" y="2246259"/>
            <a:ext cx="8229600" cy="27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313837"/>
          </a:xfrm>
        </p:spPr>
        <p:txBody>
          <a:bodyPr/>
          <a:lstStyle/>
          <a:p>
            <a:pPr lvl="1"/>
            <a:r>
              <a:rPr lang="hu-HU" sz="2400" dirty="0"/>
              <a:t>A célország befektetés-ösztönzési rendszerének </a:t>
            </a:r>
            <a:r>
              <a:rPr lang="hu-HU" sz="2400" dirty="0" smtClean="0"/>
              <a:t>bemutatása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47319"/>
            <a:ext cx="8229600" cy="5110681"/>
          </a:xfrm>
        </p:spPr>
        <p:txBody>
          <a:bodyPr/>
          <a:lstStyle/>
          <a:p>
            <a:pPr algn="just"/>
            <a:r>
              <a:rPr lang="hu-HU" sz="1600" dirty="0" smtClean="0"/>
              <a:t>A legújabb, 2019-es törvény alapján – egyebek mellett – az alábbi kedvezményekben részesülhetnek külföldi befektetők:</a:t>
            </a:r>
          </a:p>
          <a:p>
            <a:pPr lvl="1" algn="just"/>
            <a:r>
              <a:rPr lang="hu-HU" sz="1600" dirty="0" smtClean="0"/>
              <a:t>„</a:t>
            </a:r>
            <a:r>
              <a:rPr lang="en-US" sz="1600" dirty="0" smtClean="0"/>
              <a:t>Non-Qatari </a:t>
            </a:r>
            <a:r>
              <a:rPr lang="en-US" sz="1600" dirty="0"/>
              <a:t>Investors may be exempted from the income tax for a period up to ten </a:t>
            </a:r>
            <a:r>
              <a:rPr lang="en-US" sz="1600" dirty="0" smtClean="0"/>
              <a:t>years</a:t>
            </a:r>
            <a:r>
              <a:rPr lang="hu-HU" sz="1600" dirty="0" smtClean="0"/>
              <a:t>”</a:t>
            </a:r>
            <a:endParaRPr lang="en-US" sz="1600" dirty="0"/>
          </a:p>
          <a:p>
            <a:pPr lvl="1" algn="just"/>
            <a:r>
              <a:rPr lang="hu-HU" sz="1600" dirty="0" smtClean="0"/>
              <a:t>„</a:t>
            </a:r>
            <a:r>
              <a:rPr lang="en-US" sz="1600" dirty="0" smtClean="0"/>
              <a:t>Non-Qatari </a:t>
            </a:r>
            <a:r>
              <a:rPr lang="en-US" sz="1600" dirty="0"/>
              <a:t>investors may be exempted from customs on the imports of necessary machinery and </a:t>
            </a:r>
            <a:r>
              <a:rPr lang="en-US" sz="1600" dirty="0" smtClean="0"/>
              <a:t>equipment</a:t>
            </a:r>
            <a:r>
              <a:rPr lang="hu-HU" sz="1600" dirty="0" smtClean="0"/>
              <a:t>”</a:t>
            </a:r>
          </a:p>
          <a:p>
            <a:pPr lvl="1" algn="just"/>
            <a:r>
              <a:rPr lang="hu-HU" sz="1600" dirty="0" smtClean="0"/>
              <a:t>„</a:t>
            </a:r>
            <a:r>
              <a:rPr lang="en-US" sz="1600" dirty="0" smtClean="0"/>
              <a:t>A </a:t>
            </a:r>
            <a:r>
              <a:rPr lang="en-US" sz="1600" dirty="0"/>
              <a:t>land can be allocated for a foreign investment project by way of a renewable rent for a long renewable period of not more than 50 </a:t>
            </a:r>
            <a:r>
              <a:rPr lang="en-US" sz="1600" dirty="0" smtClean="0"/>
              <a:t>years</a:t>
            </a:r>
            <a:r>
              <a:rPr lang="hu-HU" sz="1600" dirty="0" smtClean="0"/>
              <a:t>”</a:t>
            </a:r>
            <a:endParaRPr lang="en-US" sz="1600" dirty="0"/>
          </a:p>
          <a:p>
            <a:pPr lvl="1" algn="just"/>
            <a:r>
              <a:rPr lang="hu-HU" sz="1600" dirty="0" smtClean="0"/>
              <a:t>„</a:t>
            </a:r>
            <a:r>
              <a:rPr lang="en-US" sz="1600" dirty="0" smtClean="0"/>
              <a:t>Non-Qatari </a:t>
            </a:r>
            <a:r>
              <a:rPr lang="en-US" sz="1600" dirty="0"/>
              <a:t>investors in the industrial field may be exempted from customs fees on imports of raw materials or half manufactured goods necessary for production and not available in the local </a:t>
            </a:r>
            <a:r>
              <a:rPr lang="en-US" sz="1600" dirty="0" smtClean="0"/>
              <a:t>market</a:t>
            </a:r>
            <a:r>
              <a:rPr lang="hu-HU" sz="1600" dirty="0" smtClean="0"/>
              <a:t>”</a:t>
            </a:r>
          </a:p>
          <a:p>
            <a:pPr lvl="1" algn="just"/>
            <a:r>
              <a:rPr lang="hu-HU" sz="1600" dirty="0" smtClean="0"/>
              <a:t>További részletek befektetési lehetőségekről </a:t>
            </a:r>
            <a:r>
              <a:rPr lang="hu-HU" sz="1600" dirty="0" smtClean="0">
                <a:hlinkClick r:id="rId2"/>
              </a:rPr>
              <a:t>itt elérhetőek</a:t>
            </a:r>
            <a:endParaRPr lang="hu-HU" sz="1600" dirty="0" smtClean="0"/>
          </a:p>
          <a:p>
            <a:pPr algn="just"/>
            <a:endParaRPr lang="hu-HU" sz="1200" dirty="0" smtClean="0"/>
          </a:p>
          <a:p>
            <a:pPr algn="just"/>
            <a:r>
              <a:rPr lang="hu-HU" sz="1600" dirty="0" smtClean="0"/>
              <a:t>Támogatási lehetőségek:</a:t>
            </a:r>
          </a:p>
          <a:p>
            <a:pPr lvl="1"/>
            <a:r>
              <a:rPr lang="hu-HU" sz="1600" dirty="0" err="1" smtClean="0">
                <a:hlinkClick r:id="rId3"/>
              </a:rPr>
              <a:t>Qatar</a:t>
            </a:r>
            <a:r>
              <a:rPr lang="hu-HU" sz="1600" dirty="0" smtClean="0">
                <a:hlinkClick r:id="rId3"/>
              </a:rPr>
              <a:t> </a:t>
            </a:r>
            <a:r>
              <a:rPr lang="hu-HU" sz="1600" dirty="0" err="1" smtClean="0">
                <a:hlinkClick r:id="rId3"/>
              </a:rPr>
              <a:t>Development</a:t>
            </a:r>
            <a:r>
              <a:rPr lang="hu-HU" sz="1600" dirty="0" smtClean="0">
                <a:hlinkClick r:id="rId3"/>
              </a:rPr>
              <a:t> Bank</a:t>
            </a:r>
            <a:endParaRPr lang="hu-HU" sz="1600" dirty="0" smtClean="0"/>
          </a:p>
          <a:p>
            <a:pPr lvl="1"/>
            <a:r>
              <a:rPr lang="hu-HU" sz="1600" dirty="0" err="1" smtClean="0">
                <a:hlinkClick r:id="rId4"/>
              </a:rPr>
              <a:t>Bedaya</a:t>
            </a:r>
            <a:endParaRPr lang="hu-HU" sz="1600" dirty="0" smtClean="0"/>
          </a:p>
          <a:p>
            <a:pPr lvl="1"/>
            <a:r>
              <a:rPr lang="hu-HU" sz="1600" dirty="0" err="1" smtClean="0">
                <a:hlinkClick r:id="rId5"/>
              </a:rPr>
              <a:t>Qatar</a:t>
            </a:r>
            <a:r>
              <a:rPr lang="hu-HU" sz="1600" dirty="0" smtClean="0">
                <a:hlinkClick r:id="rId5"/>
              </a:rPr>
              <a:t> Business </a:t>
            </a:r>
            <a:r>
              <a:rPr lang="hu-HU" sz="1600" dirty="0" err="1" smtClean="0">
                <a:hlinkClick r:id="rId5"/>
              </a:rPr>
              <a:t>Incubation</a:t>
            </a:r>
            <a:r>
              <a:rPr lang="hu-HU" sz="1600" dirty="0" smtClean="0">
                <a:hlinkClick r:id="rId5"/>
              </a:rPr>
              <a:t> Center</a:t>
            </a:r>
            <a:endParaRPr lang="hu-HU" sz="1600" dirty="0" smtClean="0"/>
          </a:p>
          <a:p>
            <a:pPr lvl="1"/>
            <a:r>
              <a:rPr lang="hu-HU" sz="1600" dirty="0" err="1"/>
              <a:t>Qatar</a:t>
            </a:r>
            <a:r>
              <a:rPr lang="hu-HU" sz="1600" dirty="0"/>
              <a:t> Financial Center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0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33482"/>
            <a:ext cx="8229600" cy="476799"/>
          </a:xfrm>
        </p:spPr>
        <p:txBody>
          <a:bodyPr/>
          <a:lstStyle/>
          <a:p>
            <a:pPr lvl="1"/>
            <a:r>
              <a:rPr lang="hu-HU" sz="2800" dirty="0"/>
              <a:t>Jogszabályi háttér </a:t>
            </a:r>
            <a:r>
              <a:rPr lang="hu-HU" sz="2800" dirty="0" smtClean="0"/>
              <a:t>bemutatása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81472"/>
            <a:ext cx="8229600" cy="3883937"/>
          </a:xfrm>
        </p:spPr>
        <p:txBody>
          <a:bodyPr/>
          <a:lstStyle/>
          <a:p>
            <a:pPr algn="just"/>
            <a:r>
              <a:rPr lang="hu-HU" sz="1800" dirty="0"/>
              <a:t>kettős adóztatás elkerüléséről szóló egyezmény (</a:t>
            </a:r>
            <a:r>
              <a:rPr lang="hu-HU" sz="1800" dirty="0" smtClean="0"/>
              <a:t>2012)</a:t>
            </a:r>
            <a:endParaRPr lang="hu-HU" sz="1800" dirty="0"/>
          </a:p>
          <a:p>
            <a:pPr algn="just"/>
            <a:r>
              <a:rPr lang="hu-HU" sz="1800" dirty="0" smtClean="0"/>
              <a:t>gazdasági </a:t>
            </a:r>
            <a:r>
              <a:rPr lang="hu-HU" sz="1800" dirty="0"/>
              <a:t>együttműködési megállapodás (</a:t>
            </a:r>
            <a:r>
              <a:rPr lang="hu-HU" sz="1800" dirty="0" smtClean="0"/>
              <a:t>2013)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en-US" sz="1800" dirty="0"/>
              <a:t>Law </a:t>
            </a:r>
            <a:r>
              <a:rPr lang="en-US" sz="1800" dirty="0" smtClean="0"/>
              <a:t>No.</a:t>
            </a:r>
            <a:r>
              <a:rPr lang="hu-HU" sz="1800" dirty="0" smtClean="0"/>
              <a:t> </a:t>
            </a:r>
            <a:r>
              <a:rPr lang="en-US" sz="1800" dirty="0" smtClean="0"/>
              <a:t>1 </a:t>
            </a:r>
            <a:r>
              <a:rPr lang="en-US" sz="1800" dirty="0"/>
              <a:t>of 2019 regulating the Investment of non-Qatari </a:t>
            </a:r>
            <a:r>
              <a:rPr lang="hu-HU" sz="1800" dirty="0" smtClean="0"/>
              <a:t>c</a:t>
            </a:r>
            <a:r>
              <a:rPr lang="en-US" sz="1800" dirty="0" err="1" smtClean="0"/>
              <a:t>apital</a:t>
            </a:r>
            <a:r>
              <a:rPr lang="en-US" sz="1800" dirty="0" smtClean="0"/>
              <a:t> </a:t>
            </a:r>
            <a:r>
              <a:rPr lang="en-US" sz="1800" dirty="0"/>
              <a:t>in economic activity</a:t>
            </a:r>
          </a:p>
          <a:p>
            <a:pPr algn="just"/>
            <a:r>
              <a:rPr lang="en-US" sz="1800" dirty="0" smtClean="0"/>
              <a:t>Law No.</a:t>
            </a:r>
            <a:r>
              <a:rPr lang="hu-HU" sz="1800" dirty="0"/>
              <a:t> </a:t>
            </a:r>
            <a:r>
              <a:rPr lang="en-US" sz="1800" dirty="0" smtClean="0"/>
              <a:t>13 of 2000 </a:t>
            </a:r>
            <a:r>
              <a:rPr lang="en-US" sz="1800" dirty="0"/>
              <a:t>regulating</a:t>
            </a:r>
            <a:r>
              <a:rPr lang="hu-HU" sz="1800" dirty="0"/>
              <a:t> </a:t>
            </a:r>
            <a:r>
              <a:rPr lang="en-US" sz="1800" dirty="0"/>
              <a:t>the </a:t>
            </a:r>
            <a:r>
              <a:rPr lang="hu-HU" sz="1800" dirty="0" smtClean="0"/>
              <a:t>I</a:t>
            </a:r>
            <a:r>
              <a:rPr lang="en-US" sz="1800" dirty="0" err="1" smtClean="0"/>
              <a:t>nvestment</a:t>
            </a:r>
            <a:r>
              <a:rPr lang="en-US" sz="1800" dirty="0" smtClean="0"/>
              <a:t> of foreign capital in economic activity</a:t>
            </a:r>
          </a:p>
          <a:p>
            <a:pPr algn="just"/>
            <a:r>
              <a:rPr lang="en-US" sz="1800" dirty="0" smtClean="0"/>
              <a:t>Law </a:t>
            </a:r>
            <a:r>
              <a:rPr lang="en-US" sz="1800" dirty="0"/>
              <a:t>No. </a:t>
            </a:r>
            <a:r>
              <a:rPr lang="hu-HU" sz="1800" dirty="0" smtClean="0"/>
              <a:t> </a:t>
            </a:r>
            <a:r>
              <a:rPr lang="en-US" sz="1800" dirty="0" smtClean="0"/>
              <a:t>5 </a:t>
            </a:r>
            <a:r>
              <a:rPr lang="en-US" sz="1800" dirty="0"/>
              <a:t>of 2002 on Commercial Companies</a:t>
            </a:r>
          </a:p>
          <a:p>
            <a:pPr algn="just"/>
            <a:r>
              <a:rPr lang="en-US" sz="1800" dirty="0"/>
              <a:t>Law No. 24 of 2018 on the Income Tax</a:t>
            </a:r>
          </a:p>
          <a:p>
            <a:pPr algn="just"/>
            <a:r>
              <a:rPr lang="en-US" sz="1800" dirty="0"/>
              <a:t>Law No. 25 of 2018 on the Selective Tax</a:t>
            </a:r>
          </a:p>
          <a:p>
            <a:pPr algn="just"/>
            <a:r>
              <a:rPr lang="en-US" sz="1800" dirty="0" smtClean="0"/>
              <a:t>Law </a:t>
            </a:r>
            <a:r>
              <a:rPr lang="en-US" sz="1800" dirty="0"/>
              <a:t>No. 14 of 2004 – Qatar Labor Law</a:t>
            </a:r>
          </a:p>
          <a:p>
            <a:pPr algn="just"/>
            <a:r>
              <a:rPr lang="en-US" sz="1800" dirty="0"/>
              <a:t>Law No. 1 of 2015 clarifying compensation and the enforcement of due </a:t>
            </a:r>
            <a:r>
              <a:rPr lang="en-US" sz="1800" dirty="0" smtClean="0"/>
              <a:t>wages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0731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268556"/>
              </p:ext>
            </p:extLst>
          </p:nvPr>
        </p:nvGraphicFramePr>
        <p:xfrm>
          <a:off x="-252536" y="1988840"/>
          <a:ext cx="5000660" cy="400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27499122"/>
              </p:ext>
            </p:extLst>
          </p:nvPr>
        </p:nvGraphicFramePr>
        <p:xfrm>
          <a:off x="4143340" y="1988840"/>
          <a:ext cx="5000660" cy="400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Együttműködési</a:t>
            </a:r>
            <a:r>
              <a:rPr lang="hu-HU" sz="3200" dirty="0" smtClean="0"/>
              <a:t> lehetőségek</a:t>
            </a:r>
            <a:endParaRPr lang="en-US" sz="3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5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73693"/>
            <a:ext cx="8229600" cy="3809412"/>
          </a:xfrm>
        </p:spPr>
        <p:txBody>
          <a:bodyPr/>
          <a:lstStyle/>
          <a:p>
            <a:r>
              <a:rPr lang="hu-HU" dirty="0" smtClean="0"/>
              <a:t>Web: </a:t>
            </a:r>
            <a:r>
              <a:rPr lang="hu-HU" dirty="0" smtClean="0">
                <a:hlinkClick r:id="rId2"/>
              </a:rPr>
              <a:t>http://doha.mfa.gov.hu</a:t>
            </a:r>
            <a:endParaRPr lang="hu-HU" dirty="0" smtClean="0"/>
          </a:p>
          <a:p>
            <a:r>
              <a:rPr lang="hu-HU" dirty="0" smtClean="0"/>
              <a:t>Email: </a:t>
            </a:r>
            <a:r>
              <a:rPr lang="hu-HU" dirty="0" smtClean="0">
                <a:hlinkClick r:id="rId3"/>
              </a:rPr>
              <a:t>mission.doh@mfa.gov.hu</a:t>
            </a:r>
            <a:endParaRPr lang="hu-HU" dirty="0" smtClean="0"/>
          </a:p>
          <a:p>
            <a:r>
              <a:rPr lang="hu-HU" dirty="0" smtClean="0"/>
              <a:t>Telefon: +974 4493-25-31</a:t>
            </a:r>
          </a:p>
          <a:p>
            <a:r>
              <a:rPr lang="hu-HU" dirty="0" smtClean="0"/>
              <a:t>Cím: </a:t>
            </a:r>
            <a:r>
              <a:rPr lang="en-US" dirty="0"/>
              <a:t>Doha, West Bay, Zone 66. </a:t>
            </a:r>
            <a:r>
              <a:rPr lang="en-US" dirty="0" err="1"/>
              <a:t>Saha</a:t>
            </a:r>
            <a:r>
              <a:rPr lang="en-US" dirty="0"/>
              <a:t> 83. Building No.: 15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hu-HU" dirty="0" smtClean="0"/>
              <a:t>Külgazdasági attasé: Herold Viktor</a:t>
            </a:r>
            <a:endParaRPr lang="hu-HU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318700"/>
            <a:ext cx="8568952" cy="6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Elérhetőségek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880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548640" y="1366666"/>
            <a:ext cx="8229600" cy="873613"/>
          </a:xfrm>
        </p:spPr>
        <p:txBody>
          <a:bodyPr/>
          <a:lstStyle/>
          <a:p>
            <a:r>
              <a:rPr lang="hu-HU" sz="2800" dirty="0" smtClean="0">
                <a:ea typeface="ＭＳ Ｐゴシック" pitchFamily="34" charset="-128"/>
              </a:rPr>
              <a:t>Politikai </a:t>
            </a:r>
            <a:r>
              <a:rPr lang="hu-HU" sz="2800" dirty="0">
                <a:ea typeface="ＭＳ Ｐゴシック" pitchFamily="34" charset="-128"/>
              </a:rPr>
              <a:t>berendezkedés, gazdasági-politikai szövetségi és viszonyrendszer</a:t>
            </a:r>
            <a:endParaRPr lang="hu-HU" sz="28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2240279"/>
            <a:ext cx="8229600" cy="4489704"/>
          </a:xfrm>
        </p:spPr>
        <p:txBody>
          <a:bodyPr/>
          <a:lstStyle/>
          <a:p>
            <a:pPr algn="just"/>
            <a:r>
              <a:rPr lang="hu-HU" sz="1600" dirty="0"/>
              <a:t>2013. június 25-én </a:t>
            </a:r>
            <a:r>
              <a:rPr lang="hu-HU" sz="1600" dirty="0" err="1"/>
              <a:t>Hamad</a:t>
            </a:r>
            <a:r>
              <a:rPr lang="hu-HU" sz="1600" dirty="0"/>
              <a:t> emír saját döntése alapján átadta az uralkodói tisztséget fiának és kijelölt örökösének, </a:t>
            </a:r>
            <a:r>
              <a:rPr lang="hu-HU" sz="1600" dirty="0" err="1"/>
              <a:t>Tamím</a:t>
            </a:r>
            <a:r>
              <a:rPr lang="hu-HU" sz="1600" dirty="0"/>
              <a:t> Bin </a:t>
            </a:r>
            <a:r>
              <a:rPr lang="hu-HU" sz="1600" dirty="0" err="1"/>
              <a:t>Hamad</a:t>
            </a:r>
            <a:r>
              <a:rPr lang="hu-HU" sz="1600" dirty="0"/>
              <a:t> Ál </a:t>
            </a:r>
            <a:r>
              <a:rPr lang="hu-HU" sz="1600" dirty="0" err="1"/>
              <a:t>Tháni</a:t>
            </a:r>
            <a:r>
              <a:rPr lang="hu-HU" sz="1600" dirty="0"/>
              <a:t> sejknek. Az uralkodóváltás egyben jelentős, generációváltással egybekötött kormányátalakítással is járt. A belpolitikai stabilitást jelenleg nem veszélyeztetik nagyobb kockázati </a:t>
            </a:r>
            <a:r>
              <a:rPr lang="hu-HU" sz="1600" dirty="0" smtClean="0"/>
              <a:t>tényezők; a </a:t>
            </a:r>
            <a:r>
              <a:rPr lang="hu-HU" sz="1600" dirty="0"/>
              <a:t>családi és törzsi alapon nyugvó belső kohézió is védi az országot a külső biztonsági fenyegetésektől, a hatalmi harcok alapvetően az uralkodói családon belül zajlanak</a:t>
            </a:r>
            <a:r>
              <a:rPr lang="hu-HU" sz="1600" dirty="0" smtClean="0"/>
              <a:t>.</a:t>
            </a:r>
          </a:p>
          <a:p>
            <a:pPr algn="just"/>
            <a:endParaRPr lang="hu-HU" sz="800" dirty="0" smtClean="0"/>
          </a:p>
          <a:p>
            <a:pPr algn="just"/>
            <a:r>
              <a:rPr lang="hu-HU" sz="1600" dirty="0" smtClean="0"/>
              <a:t>Katar </a:t>
            </a:r>
            <a:r>
              <a:rPr lang="hu-HU" sz="1600" dirty="0"/>
              <a:t>alapító tagja a hat Öböl-menti monarchiát tömörítő, és ezen államok mind szorosabb integrációját célul kitűző </a:t>
            </a:r>
            <a:r>
              <a:rPr lang="hu-HU" sz="1600" dirty="0" smtClean="0"/>
              <a:t>Öböl-menti Együttműködési Tanácsnak</a:t>
            </a:r>
            <a:r>
              <a:rPr lang="hu-HU" sz="1600" dirty="0"/>
              <a:t>. A katari külpolitika egyik alapja az arab országok együttműködésének megerősítése, az arab régió problémáinak arab körben történő megoldása – az elmúlt évek ambiciózus külpolitikai fellépése, valamint Katarnak a politikai iszlám támogatására irányuló magatartása azonban egyidejűleg visszatetszést is kelt az arab országok körében. Katar szerepet vállal az ISIL/</a:t>
            </a:r>
            <a:r>
              <a:rPr lang="hu-HU" sz="1600" dirty="0" err="1"/>
              <a:t>Da’esh</a:t>
            </a:r>
            <a:r>
              <a:rPr lang="hu-HU" sz="1600" dirty="0"/>
              <a:t> elleni nemzetközi koalícióban. Doha Iránnal normalizált viszonyra törekszik, azonban a perzsa állammal kapcsolatosan osztja az EU és az USA fenntartásainak nagy részét. Katar </a:t>
            </a:r>
            <a:r>
              <a:rPr lang="hu-HU" sz="1600" dirty="0" err="1"/>
              <a:t>különutas</a:t>
            </a:r>
            <a:r>
              <a:rPr lang="hu-HU" sz="1600" dirty="0"/>
              <a:t> külpolitikája az elmúlt évtizedben több súrlódást is generált térségbeli partnereivel, majd 2017. júniusban a katari válsághoz vezetett. A katari vezetés országa biztonságának garanciáját elsősorban az USA-val való bizalmi, stratégiai viszonyának fenntartásában látja.</a:t>
            </a:r>
          </a:p>
        </p:txBody>
      </p:sp>
    </p:spTree>
    <p:extLst>
      <p:ext uri="{BB962C8B-B14F-4D97-AF65-F5344CB8AC3E}">
        <p14:creationId xmlns:p14="http://schemas.microsoft.com/office/powerpoint/2010/main" val="3649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357523"/>
            <a:ext cx="8229600" cy="516998"/>
          </a:xfrm>
        </p:spPr>
        <p:txBody>
          <a:bodyPr/>
          <a:lstStyle/>
          <a:p>
            <a:r>
              <a:rPr lang="hu-HU" sz="2800" dirty="0" smtClean="0"/>
              <a:t>Aktualitások – I.</a:t>
            </a:r>
            <a:endParaRPr lang="hu-HU" sz="28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65760" y="1874521"/>
            <a:ext cx="8321040" cy="4736592"/>
          </a:xfrm>
        </p:spPr>
        <p:txBody>
          <a:bodyPr/>
          <a:lstStyle/>
          <a:p>
            <a:pPr algn="just"/>
            <a:r>
              <a:rPr lang="hu-HU" sz="1800" dirty="0"/>
              <a:t>Szaúd-Arábia, </a:t>
            </a:r>
            <a:r>
              <a:rPr lang="hu-HU" sz="1800" dirty="0" smtClean="0"/>
              <a:t>az Egyesült </a:t>
            </a:r>
            <a:r>
              <a:rPr lang="hu-HU" sz="1800" dirty="0"/>
              <a:t>Arab Emírségek, Bahrein és Egyiptom 2017 júniusában embargó alá vonta Katart. A gazdasági </a:t>
            </a:r>
            <a:r>
              <a:rPr lang="hu-HU" sz="1800" dirty="0" smtClean="0"/>
              <a:t>bojkott </a:t>
            </a:r>
            <a:r>
              <a:rPr lang="hu-HU" sz="1800" dirty="0"/>
              <a:t>azonnal elvágta a hagyományos kereskedelmi útvonalakat, mint például a </a:t>
            </a:r>
            <a:r>
              <a:rPr lang="hu-HU" sz="1800" dirty="0" smtClean="0"/>
              <a:t>Szaúd-Arábiához </a:t>
            </a:r>
            <a:r>
              <a:rPr lang="hu-HU" sz="1800" dirty="0"/>
              <a:t>vezető szárazföldi utakat, az Egyesült Arab Emírségekhez vezető hajózási útvonalakat és az összes az embargóban érintett ország feletti légteret. A válság a katari bankokban a külföldi betétek kivonását hozta magával és elősegítette az ingatlanárak csökkenését. Kezdetben féltek a fenyegető élelmiszerhiánytól és az inflációtól, mivel a nemzetközi import 40%-</a:t>
            </a:r>
            <a:r>
              <a:rPr lang="hu-HU" sz="1800" dirty="0" err="1"/>
              <a:t>kal</a:t>
            </a:r>
            <a:r>
              <a:rPr lang="hu-HU" sz="1800" dirty="0"/>
              <a:t> visszaesett az embargó bejelentését követően.</a:t>
            </a:r>
            <a:endParaRPr lang="hu-HU" sz="1800" dirty="0" smtClean="0"/>
          </a:p>
          <a:p>
            <a:pPr algn="just"/>
            <a:endParaRPr lang="hu-HU" sz="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bojkott hatására beszerzési forrásainak </a:t>
            </a:r>
            <a:r>
              <a:rPr lang="hu-HU" sz="1800" dirty="0" err="1"/>
              <a:t>újraszervezésére</a:t>
            </a:r>
            <a:r>
              <a:rPr lang="hu-HU" sz="1800" dirty="0"/>
              <a:t> </a:t>
            </a:r>
            <a:r>
              <a:rPr lang="hu-HU" sz="1800" dirty="0" smtClean="0"/>
              <a:t>kényszerült, </a:t>
            </a:r>
            <a:r>
              <a:rPr lang="hu-HU" sz="1800" dirty="0"/>
              <a:t>valamint nagyobb erőfeszítéseket </a:t>
            </a:r>
            <a:r>
              <a:rPr lang="hu-HU" sz="1800" dirty="0" smtClean="0"/>
              <a:t>tett </a:t>
            </a:r>
            <a:r>
              <a:rPr lang="hu-HU" sz="1800" dirty="0"/>
              <a:t>az import igények legalább részben hazai gyártással való kiváltására. </a:t>
            </a:r>
            <a:r>
              <a:rPr lang="hu-HU" sz="1800" dirty="0" smtClean="0"/>
              <a:t>Utóbbi </a:t>
            </a:r>
            <a:r>
              <a:rPr lang="hu-HU" sz="1800" dirty="0"/>
              <a:t>során könnyítették az ipari beruházások, élelmiszeripari befektetések adminisztrációját. A krízis ráirányította Katar figyelmét saját kiszolgáltatottságának, azon belül </a:t>
            </a:r>
            <a:r>
              <a:rPr lang="hu-HU" sz="1800" dirty="0" smtClean="0"/>
              <a:t>élelmiszerellátás-biztonságának sérülékenységére.</a:t>
            </a:r>
          </a:p>
          <a:p>
            <a:pPr algn="just"/>
            <a:endParaRPr lang="hu-HU" sz="800" dirty="0" smtClean="0"/>
          </a:p>
          <a:p>
            <a:pPr algn="just"/>
            <a:r>
              <a:rPr lang="hu-HU" sz="1800" dirty="0" smtClean="0"/>
              <a:t>Fentiek </a:t>
            </a:r>
            <a:r>
              <a:rPr lang="hu-HU" sz="1800" dirty="0"/>
              <a:t>alapján Katarnak érdeke az élelmiszerimport további diverzifikálása, valamint az élelmiszer-feldolgozás minél nagyobb mértékű Katarba </a:t>
            </a:r>
            <a:r>
              <a:rPr lang="hu-HU" sz="1800" dirty="0" smtClean="0"/>
              <a:t>telepítése.</a:t>
            </a:r>
          </a:p>
          <a:p>
            <a:pPr algn="just"/>
            <a:endParaRPr lang="hu-HU" sz="800" dirty="0" smtClean="0"/>
          </a:p>
        </p:txBody>
      </p:sp>
    </p:spTree>
    <p:extLst>
      <p:ext uri="{BB962C8B-B14F-4D97-AF65-F5344CB8AC3E}">
        <p14:creationId xmlns:p14="http://schemas.microsoft.com/office/powerpoint/2010/main" val="37839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53630"/>
            <a:ext cx="8229600" cy="466026"/>
          </a:xfrm>
        </p:spPr>
        <p:txBody>
          <a:bodyPr/>
          <a:lstStyle/>
          <a:p>
            <a:r>
              <a:rPr lang="hu-HU" sz="2800" dirty="0"/>
              <a:t>Aktualitások – </a:t>
            </a:r>
            <a:r>
              <a:rPr lang="hu-HU" sz="2800" dirty="0" smtClean="0"/>
              <a:t>II.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98264"/>
          </a:xfrm>
        </p:spPr>
        <p:txBody>
          <a:bodyPr/>
          <a:lstStyle/>
          <a:p>
            <a:pPr algn="just"/>
            <a:r>
              <a:rPr lang="hu-HU" sz="1800" dirty="0"/>
              <a:t>A turizmus </a:t>
            </a:r>
            <a:r>
              <a:rPr lang="hu-HU" sz="1800" dirty="0" smtClean="0"/>
              <a:t>élénkítését </a:t>
            </a:r>
            <a:r>
              <a:rPr lang="hu-HU" sz="1800" dirty="0"/>
              <a:t>elősegítendő a vízumkötelezettség megszüntetésre került 80 ország állampolgára számára, valamint bevezetésre került az e-vízum igénylési platform. </a:t>
            </a:r>
            <a:endParaRPr lang="hu-HU" sz="1800" dirty="0" smtClean="0"/>
          </a:p>
          <a:p>
            <a:pPr algn="just"/>
            <a:endParaRPr lang="hu-HU" sz="10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dirty="0"/>
              <a:t>bojkott arra is ösztönözte Katart, hogy foglalkozzon a nemzetközi szinten aggodalmat </a:t>
            </a:r>
            <a:r>
              <a:rPr lang="hu-HU" sz="1800" dirty="0" smtClean="0"/>
              <a:t>okozó, az ország lakosságának nagyrészét kitevő külföldi </a:t>
            </a:r>
            <a:r>
              <a:rPr lang="hu-HU" sz="1800" dirty="0" err="1" smtClean="0"/>
              <a:t>munkaerejével</a:t>
            </a:r>
            <a:r>
              <a:rPr lang="hu-HU" sz="1800" dirty="0" smtClean="0"/>
              <a:t> és ahhoz való </a:t>
            </a:r>
            <a:r>
              <a:rPr lang="hu-HU" sz="1800" dirty="0"/>
              <a:t>bánásmódjával. Az ILO-</a:t>
            </a:r>
            <a:r>
              <a:rPr lang="hu-HU" sz="1800" dirty="0" err="1"/>
              <a:t>val</a:t>
            </a:r>
            <a:r>
              <a:rPr lang="hu-HU" sz="1800" dirty="0"/>
              <a:t> egyetértésben Katar megszüntette a szponzorációs rendszert és a kilépési vízum </a:t>
            </a:r>
            <a:r>
              <a:rPr lang="hu-HU" sz="1800" dirty="0" smtClean="0"/>
              <a:t>engedélyét. Létrehozták a  </a:t>
            </a:r>
            <a:r>
              <a:rPr lang="hu-HU" sz="1800" dirty="0"/>
              <a:t>munkavállalói bizottságot és egy alapot a ki nem fizetett bérek kifizetésére. </a:t>
            </a:r>
            <a:endParaRPr lang="hu-HU" sz="1800" dirty="0" smtClean="0"/>
          </a:p>
          <a:p>
            <a:pPr algn="just"/>
            <a:endParaRPr lang="hu-HU" sz="1000" dirty="0"/>
          </a:p>
          <a:p>
            <a:pPr algn="just"/>
            <a:r>
              <a:rPr lang="hu-HU" sz="1800" dirty="0" smtClean="0"/>
              <a:t>2020. augusztus 30-án megemelték a korábban érvényben lévő minimálbért, a jogszabály jogerőre emelkedésétől számított 6 hónap múlva 1000 katari </a:t>
            </a:r>
            <a:r>
              <a:rPr lang="hu-HU" sz="1800" dirty="0" err="1" smtClean="0"/>
              <a:t>rial</a:t>
            </a:r>
            <a:r>
              <a:rPr lang="hu-HU" sz="1800" dirty="0" smtClean="0"/>
              <a:t> lesz </a:t>
            </a:r>
            <a:r>
              <a:rPr lang="hu-HU" sz="1800" dirty="0"/>
              <a:t>a minimálbér. A jogszabály </a:t>
            </a:r>
            <a:r>
              <a:rPr lang="hu-HU" sz="1800" dirty="0" smtClean="0"/>
              <a:t>előírja továbbá, </a:t>
            </a:r>
            <a:r>
              <a:rPr lang="hu-HU" sz="1800" dirty="0"/>
              <a:t>hogy a munkáltatók </a:t>
            </a:r>
            <a:r>
              <a:rPr lang="hu-HU" sz="1800" dirty="0" smtClean="0"/>
              <a:t>a minimálbéren felül, további legalább 300 katari </a:t>
            </a:r>
            <a:r>
              <a:rPr lang="hu-HU" sz="1800" dirty="0" err="1" smtClean="0"/>
              <a:t>rial</a:t>
            </a:r>
            <a:r>
              <a:rPr lang="hu-HU" sz="1800" dirty="0" smtClean="0"/>
              <a:t> </a:t>
            </a:r>
            <a:r>
              <a:rPr lang="hu-HU" sz="1800" dirty="0"/>
              <a:t>és 500 </a:t>
            </a:r>
            <a:r>
              <a:rPr lang="hu-HU" sz="1800" dirty="0" smtClean="0"/>
              <a:t>katari </a:t>
            </a:r>
            <a:r>
              <a:rPr lang="hu-HU" sz="1800" dirty="0" err="1" smtClean="0"/>
              <a:t>rial</a:t>
            </a:r>
            <a:r>
              <a:rPr lang="hu-HU" sz="1800" dirty="0" smtClean="0"/>
              <a:t> </a:t>
            </a:r>
            <a:r>
              <a:rPr lang="hu-HU" sz="1800" dirty="0"/>
              <a:t>összegű juttatásokat fizetnek </a:t>
            </a:r>
            <a:r>
              <a:rPr lang="hu-HU" sz="1800" dirty="0" smtClean="0"/>
              <a:t>az </a:t>
            </a:r>
            <a:r>
              <a:rPr lang="hu-HU" sz="1800" dirty="0"/>
              <a:t>étkezés és a lakhatás költségeinek fedezésére, </a:t>
            </a:r>
            <a:r>
              <a:rPr lang="hu-HU" sz="1800" dirty="0" smtClean="0"/>
              <a:t>amennyiben </a:t>
            </a:r>
            <a:r>
              <a:rPr lang="hu-HU" sz="1800" dirty="0"/>
              <a:t>ezeket közvetlenül nem biztosítják a </a:t>
            </a:r>
            <a:r>
              <a:rPr lang="hu-HU" sz="1800" dirty="0" smtClean="0"/>
              <a:t>munkavállalóknak.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0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381380"/>
            <a:ext cx="8229600" cy="447420"/>
          </a:xfrm>
        </p:spPr>
        <p:txBody>
          <a:bodyPr/>
          <a:lstStyle/>
          <a:p>
            <a:r>
              <a:rPr lang="hu-HU" sz="2800" dirty="0"/>
              <a:t>Aktualitások – </a:t>
            </a:r>
            <a:r>
              <a:rPr lang="hu-HU" sz="2800" dirty="0" smtClean="0"/>
              <a:t>III</a:t>
            </a:r>
            <a:r>
              <a:rPr lang="hu-HU" sz="2800" dirty="0"/>
              <a:t>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21408"/>
            <a:ext cx="8229600" cy="4306824"/>
          </a:xfrm>
        </p:spPr>
        <p:txBody>
          <a:bodyPr/>
          <a:lstStyle/>
          <a:p>
            <a:pPr algn="just"/>
            <a:r>
              <a:rPr lang="hu-HU" sz="1800" b="1" dirty="0"/>
              <a:t>2021. január 5-én </a:t>
            </a:r>
            <a:r>
              <a:rPr lang="hu-HU" sz="1800" dirty="0"/>
              <a:t>Szalmán bin </a:t>
            </a:r>
            <a:r>
              <a:rPr lang="hu-HU" sz="1800" dirty="0" err="1"/>
              <a:t>Abdulaziz</a:t>
            </a:r>
            <a:r>
              <a:rPr lang="hu-HU" sz="1800" dirty="0"/>
              <a:t> Ál </a:t>
            </a:r>
            <a:r>
              <a:rPr lang="hu-HU" sz="1800" dirty="0" err="1"/>
              <a:t>Szaúd</a:t>
            </a:r>
            <a:r>
              <a:rPr lang="hu-HU" sz="1800" dirty="0"/>
              <a:t> szaúdi király meghívására érkezett Sejk </a:t>
            </a:r>
            <a:r>
              <a:rPr lang="hu-HU" sz="1800" dirty="0" err="1"/>
              <a:t>Tamím</a:t>
            </a:r>
            <a:r>
              <a:rPr lang="hu-HU" sz="1800" dirty="0"/>
              <a:t> bin </a:t>
            </a:r>
            <a:r>
              <a:rPr lang="hu-HU" sz="1800" dirty="0" err="1"/>
              <a:t>Hamad</a:t>
            </a:r>
            <a:r>
              <a:rPr lang="hu-HU" sz="1800" dirty="0"/>
              <a:t> Ál </a:t>
            </a:r>
            <a:r>
              <a:rPr lang="hu-HU" sz="1800" dirty="0" err="1"/>
              <a:t>Tháni</a:t>
            </a:r>
            <a:r>
              <a:rPr lang="hu-HU" sz="1800" dirty="0"/>
              <a:t> vezette katari küldöttség a szaúd-arábiai </a:t>
            </a:r>
            <a:r>
              <a:rPr lang="hu-HU" sz="1800" dirty="0" err="1"/>
              <a:t>Al-Ulába</a:t>
            </a:r>
            <a:r>
              <a:rPr lang="hu-HU" sz="1800" dirty="0"/>
              <a:t>, hogy részt vegyen az Öböl-menti Együttműködési Tanács (ÖET) 41. csúcstalálkozóján.  Pontosan 43 hónappal azután, hogy az ún. Kvartett, vagyis </a:t>
            </a:r>
            <a:r>
              <a:rPr lang="hu-HU" sz="1800" dirty="0" smtClean="0"/>
              <a:t>Szaúd-Arábia, </a:t>
            </a:r>
            <a:r>
              <a:rPr lang="hu-HU" sz="1800" dirty="0"/>
              <a:t>az Egyesült Arab </a:t>
            </a:r>
            <a:r>
              <a:rPr lang="hu-HU" sz="1800" dirty="0" smtClean="0"/>
              <a:t>Emírségek, Bahrein </a:t>
            </a:r>
            <a:r>
              <a:rPr lang="hu-HU" sz="1800" dirty="0"/>
              <a:t>és </a:t>
            </a:r>
            <a:r>
              <a:rPr lang="hu-HU" sz="1800" dirty="0" smtClean="0"/>
              <a:t>Egyiptom </a:t>
            </a:r>
            <a:r>
              <a:rPr lang="hu-HU" sz="1800" dirty="0"/>
              <a:t>2017. június 5-én megszakította Katarral a politikai és gazdasági kapcsolatait, az </a:t>
            </a:r>
            <a:r>
              <a:rPr lang="hu-HU" sz="1800" b="1" dirty="0" err="1"/>
              <a:t>Al-Ula</a:t>
            </a:r>
            <a:r>
              <a:rPr lang="hu-HU" sz="1800" b="1" dirty="0"/>
              <a:t> Nyilatkozat aláírása január </a:t>
            </a:r>
            <a:r>
              <a:rPr lang="hu-HU" sz="1800" b="1" dirty="0" smtClean="0"/>
              <a:t>5-én </a:t>
            </a:r>
            <a:r>
              <a:rPr lang="hu-HU" sz="1800" b="1" dirty="0"/>
              <a:t>hivatalosan is véget vetett Katar blokádjának.</a:t>
            </a:r>
          </a:p>
        </p:txBody>
      </p:sp>
    </p:spTree>
    <p:extLst>
      <p:ext uri="{BB962C8B-B14F-4D97-AF65-F5344CB8AC3E}">
        <p14:creationId xmlns:p14="http://schemas.microsoft.com/office/powerpoint/2010/main" val="15790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8824"/>
            <a:ext cx="8211312" cy="53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485539"/>
            <a:ext cx="8229600" cy="696346"/>
          </a:xfrm>
        </p:spPr>
        <p:txBody>
          <a:bodyPr/>
          <a:lstStyle/>
          <a:p>
            <a:r>
              <a:rPr lang="hu-HU" sz="2800" dirty="0"/>
              <a:t>Katar </a:t>
            </a:r>
            <a:r>
              <a:rPr lang="hu-HU" sz="2800" dirty="0" smtClean="0"/>
              <a:t>kilépett </a:t>
            </a:r>
            <a:r>
              <a:rPr lang="hu-HU" sz="2800" dirty="0"/>
              <a:t>az OPEC-</a:t>
            </a:r>
            <a:r>
              <a:rPr lang="hu-HU" sz="2800" dirty="0" err="1"/>
              <a:t>ből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2039112"/>
            <a:ext cx="8229600" cy="4690872"/>
          </a:xfrm>
        </p:spPr>
        <p:txBody>
          <a:bodyPr/>
          <a:lstStyle/>
          <a:p>
            <a:pPr algn="just"/>
            <a:r>
              <a:rPr lang="hu-HU" sz="1800" dirty="0" smtClean="0"/>
              <a:t>Katar 1961 óta volt az </a:t>
            </a:r>
            <a:r>
              <a:rPr lang="hu-HU" sz="1800" dirty="0"/>
              <a:t>OPEC tagja</a:t>
            </a:r>
            <a:r>
              <a:rPr lang="hu-HU" sz="1800" dirty="0" smtClean="0"/>
              <a:t>. 2019 januárban végleg kilépett az OPEC-</a:t>
            </a:r>
            <a:r>
              <a:rPr lang="hu-HU" sz="1800" dirty="0" err="1" smtClean="0"/>
              <a:t>ből</a:t>
            </a:r>
            <a:r>
              <a:rPr lang="hu-HU" sz="1800" dirty="0" smtClean="0"/>
              <a:t>. </a:t>
            </a:r>
            <a:r>
              <a:rPr lang="hu-HU" sz="1800" dirty="0"/>
              <a:t>Katar a kartell egyik legkisebb olajtermelője, de a </a:t>
            </a:r>
            <a:r>
              <a:rPr lang="hu-HU" sz="1800" b="1" dirty="0"/>
              <a:t>cseppfolyósított földgáz </a:t>
            </a:r>
            <a:r>
              <a:rPr lang="hu-HU" sz="1800" b="1" dirty="0" smtClean="0"/>
              <a:t>szempontjából 2020-ban is </a:t>
            </a:r>
            <a:r>
              <a:rPr lang="hu-HU" sz="1800" b="1" dirty="0"/>
              <a:t>a világ legnagyobb exportőre</a:t>
            </a:r>
            <a:r>
              <a:rPr lang="hu-HU" sz="1800" dirty="0"/>
              <a:t>. </a:t>
            </a:r>
            <a:endParaRPr lang="hu-HU" sz="1800" dirty="0" smtClean="0"/>
          </a:p>
          <a:p>
            <a:pPr algn="just"/>
            <a:endParaRPr lang="hu-HU" sz="1800" dirty="0" smtClean="0"/>
          </a:p>
          <a:p>
            <a:pPr algn="just"/>
            <a:r>
              <a:rPr lang="hu-HU" sz="1800" dirty="0" smtClean="0"/>
              <a:t>Katar 2019 végén bejelentette</a:t>
            </a:r>
            <a:r>
              <a:rPr lang="hu-HU" sz="1800" dirty="0"/>
              <a:t>, hogy </a:t>
            </a:r>
            <a:r>
              <a:rPr lang="hu-HU" sz="1800" b="1" dirty="0" smtClean="0"/>
              <a:t>2027-re </a:t>
            </a:r>
            <a:r>
              <a:rPr lang="hu-HU" sz="1800" dirty="0"/>
              <a:t>négy új LNG-gyártósort indít, amely lehetővé teszi számukra, </a:t>
            </a:r>
            <a:r>
              <a:rPr lang="hu-HU" sz="1800" dirty="0" smtClean="0"/>
              <a:t>hogy a jelenlegi </a:t>
            </a:r>
            <a:r>
              <a:rPr lang="hu-HU" sz="1800" b="1" dirty="0" smtClean="0"/>
              <a:t>évi 77-ről fokozatosan 126 </a:t>
            </a:r>
            <a:r>
              <a:rPr lang="hu-HU" sz="1800" b="1" dirty="0"/>
              <a:t>millió tonnára növelje termelését</a:t>
            </a:r>
            <a:r>
              <a:rPr lang="hu-HU" sz="1800" dirty="0" smtClean="0"/>
              <a:t>.</a:t>
            </a:r>
          </a:p>
          <a:p>
            <a:pPr algn="just"/>
            <a:endParaRPr lang="hu-HU" sz="1800" dirty="0"/>
          </a:p>
          <a:p>
            <a:pPr algn="just"/>
            <a:r>
              <a:rPr lang="hu-HU" sz="1800" dirty="0"/>
              <a:t>Katar továbbra is teljesíti nemzetközi kötelezettségvállalásait, mint bármely más nemzet, amely nem </a:t>
            </a:r>
            <a:r>
              <a:rPr lang="hu-HU" sz="1800" dirty="0" smtClean="0"/>
              <a:t>tagja az OPEC-</a:t>
            </a:r>
            <a:r>
              <a:rPr lang="hu-HU" sz="1800" dirty="0" err="1" smtClean="0"/>
              <a:t>nek</a:t>
            </a:r>
            <a:r>
              <a:rPr lang="hu-HU" sz="1800" dirty="0" smtClean="0"/>
              <a:t>. </a:t>
            </a:r>
            <a:r>
              <a:rPr lang="hu-HU" sz="1800" dirty="0"/>
              <a:t>Katar kijelentette, hogy az OPEC-</a:t>
            </a:r>
            <a:r>
              <a:rPr lang="hu-HU" sz="1800" dirty="0" err="1"/>
              <a:t>ből</a:t>
            </a:r>
            <a:r>
              <a:rPr lang="hu-HU" sz="1800" dirty="0"/>
              <a:t> való kilépésről szóló döntés nem </a:t>
            </a:r>
            <a:r>
              <a:rPr lang="hu-HU" sz="1800" dirty="0" smtClean="0"/>
              <a:t>szorosan kapcsolódik </a:t>
            </a:r>
            <a:r>
              <a:rPr lang="hu-HU" sz="1800" dirty="0"/>
              <a:t>a </a:t>
            </a:r>
            <a:r>
              <a:rPr lang="hu-HU" sz="1800" dirty="0" smtClean="0"/>
              <a:t>Katar elleni </a:t>
            </a:r>
            <a:r>
              <a:rPr lang="hu-HU" sz="1800" dirty="0"/>
              <a:t>embargóhoz. Noha </a:t>
            </a:r>
            <a:r>
              <a:rPr lang="hu-HU" sz="1800" dirty="0" smtClean="0"/>
              <a:t>2019 eleje óta </a:t>
            </a:r>
            <a:r>
              <a:rPr lang="hu-HU" sz="1800" dirty="0"/>
              <a:t>bármennyit képesek kitermelni, önmagában ez nem </a:t>
            </a:r>
            <a:r>
              <a:rPr lang="hu-HU" sz="1800" dirty="0" smtClean="0"/>
              <a:t>veszélyezteti </a:t>
            </a:r>
            <a:r>
              <a:rPr lang="hu-HU" sz="1800" dirty="0"/>
              <a:t>az OPEC </a:t>
            </a:r>
            <a:r>
              <a:rPr lang="hu-HU" sz="1800" dirty="0" smtClean="0"/>
              <a:t>olajkitermelést csökkentését </a:t>
            </a:r>
            <a:r>
              <a:rPr lang="hu-HU" sz="1800" dirty="0"/>
              <a:t>célzó erőfeszítéseit, hiszen Katar továbbra is a legkisebb kitermelők </a:t>
            </a:r>
            <a:r>
              <a:rPr lang="hu-HU" sz="1800" dirty="0" smtClean="0"/>
              <a:t>egyike.</a:t>
            </a:r>
          </a:p>
          <a:p>
            <a:pPr algn="just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8500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zencia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B828106D703498F363884745A6C6C" ma:contentTypeVersion="1" ma:contentTypeDescription="Új dokumentum létrehozása." ma:contentTypeScope="" ma:versionID="c0b76862ca2facd33a215062bc4643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eb9cb77179f0c7e1ef317ef2a6c0c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Kezdés dátumának ütemezés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Befejezés dátumának ütemezés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Leírá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95986A-23B4-4FD7-96BA-FBF4ECFD520A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B5680BA-0D8F-4465-B2D8-E652146D7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4E23A3-22A6-49C4-BC9D-92DA58E838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29253</TotalTime>
  <Words>2694</Words>
  <Application>Microsoft Office PowerPoint</Application>
  <PresentationFormat>Diavetítés a képernyőre (4:3 oldalarány)</PresentationFormat>
  <Paragraphs>230</Paragraphs>
  <Slides>33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Times New Roman</vt:lpstr>
      <vt:lpstr>Office Theme</vt:lpstr>
      <vt:lpstr>Katar országinformáció</vt:lpstr>
      <vt:lpstr>PowerPoint-bemutató</vt:lpstr>
      <vt:lpstr>Fontosabb gazdasági mutatók</vt:lpstr>
      <vt:lpstr>Politikai berendezkedés, gazdasági-politikai szövetségi és viszonyrendszer</vt:lpstr>
      <vt:lpstr>Aktualitások – I.</vt:lpstr>
      <vt:lpstr>Aktualitások – II.</vt:lpstr>
      <vt:lpstr>Aktualitások – III.</vt:lpstr>
      <vt:lpstr>PowerPoint-bemutató</vt:lpstr>
      <vt:lpstr>Katar kilépett az OPEC-ből </vt:lpstr>
      <vt:lpstr>Gazdasági aktualitások, kilátások – I.</vt:lpstr>
      <vt:lpstr>Gazdasági aktualitások, kilátások – II.</vt:lpstr>
      <vt:lpstr>Gazdasági aktualitások, kilátások – III.</vt:lpstr>
      <vt:lpstr>GDP előrejelzés (IMF, %)</vt:lpstr>
      <vt:lpstr>Infláció előrejelzés (IMF, %)</vt:lpstr>
      <vt:lpstr>Feltételezett jövőbeli húzóágazatok</vt:lpstr>
      <vt:lpstr>Veszélyek, piacra lépési nehézségek</vt:lpstr>
      <vt:lpstr>Adókörnyezet rövid bemutatása </vt:lpstr>
      <vt:lpstr>Kormányzati beruházási prioritások</vt:lpstr>
      <vt:lpstr>PowerPoint-bemutató</vt:lpstr>
      <vt:lpstr>Exportszerkezet (Ft)</vt:lpstr>
      <vt:lpstr>Gazdaságdiplomáciai kapcsolatrendszerünk</vt:lpstr>
      <vt:lpstr>Vásárokon való részvétel, kereskedelmi delegációk</vt:lpstr>
      <vt:lpstr>Üzleti környezetre vonatkozó gyakorlati tudnivalók: állami ünnepek, üzleti kultúra tudnivalók (interkulturális, protokoll, stb.)</vt:lpstr>
      <vt:lpstr>Beviteli szabályozás sajátosságai, különleges előírások, piacra lépési nehézségek</vt:lpstr>
      <vt:lpstr>Bankrendszer</vt:lpstr>
      <vt:lpstr>Közbeszerzési rendszer, részvételi lehetőségek projektekben, közbeszerzésekben, pályázatokban</vt:lpstr>
      <vt:lpstr>Célországban található partnerszervezetek (kamarák, szövetségek, exportösztönző társszervezet)</vt:lpstr>
      <vt:lpstr>Szállítási lehetőségek és feltételei</vt:lpstr>
      <vt:lpstr>Befektetés-ösztönzési projektek az előző években, fókusz</vt:lpstr>
      <vt:lpstr>A célország befektetés-ösztönzési rendszerének bemutatása</vt:lpstr>
      <vt:lpstr>Jogszabályi háttér bemutatása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KKM PPT prezentáció sablon HU</dc:title>
  <dc:creator>Herold Viktor - DOH</dc:creator>
  <cp:lastModifiedBy>Administrator</cp:lastModifiedBy>
  <cp:revision>179</cp:revision>
  <dcterms:created xsi:type="dcterms:W3CDTF">2014-11-06T07:40:48Z</dcterms:created>
  <dcterms:modified xsi:type="dcterms:W3CDTF">2021-01-28T08:24:36Z</dcterms:modified>
</cp:coreProperties>
</file>